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Lst>
  <p:sldSz cx="18288000" cy="10287000"/>
  <p:notesSz cx="6858000" cy="9144000"/>
  <p:embeddedFontLst>
    <p:embeddedFont>
      <p:font typeface="Brittany" panose="020B0604020202020204" charset="0"/>
      <p:regular r:id="rId10"/>
    </p:embeddedFont>
    <p:embeddedFont>
      <p:font typeface="Gagalin" panose="020B0604020202020204" charset="0"/>
      <p:regular r:id="rId11"/>
    </p:embeddedFont>
    <p:embeddedFont>
      <p:font typeface="Poppins" panose="00000500000000000000" pitchFamily="2" charset="0"/>
      <p:regular r:id="rId12"/>
    </p:embeddedFont>
    <p:embeddedFont>
      <p:font typeface="Poppins Light" panose="00000400000000000000" pitchFamily="2" charset="0"/>
      <p:regular r:id="rId13"/>
      <p:italic r:id="rId14"/>
    </p:embeddedFont>
    <p:embeddedFont>
      <p:font typeface="Poppins Ultra-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C351F-44D0-40B9-86E5-05BC31308695}" v="21" dt="2026-01-02T17:00:20.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1" d="100"/>
          <a:sy n="51" d="100"/>
        </p:scale>
        <p:origin x="715"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hyperlink" Target="https://bfsi.economictimes.indiatimes.com/news/industry/rbi-to-reissue-rs-27000-crore-of-government-securitiesauction-details-inside/121909285?utm_source=chatgpt.com" TargetMode="External"/><Relationship Id="rId13" Type="http://schemas.openxmlformats.org/officeDocument/2006/relationships/hyperlink" Target="https://hedera.com/use-cases/real-world-asset-tokenization?utm_source=chatgpt.com" TargetMode="External"/><Relationship Id="rId3" Type="http://schemas.openxmlformats.org/officeDocument/2006/relationships/image" Target="../media/image8.svg"/><Relationship Id="rId7" Type="http://schemas.openxmlformats.org/officeDocument/2006/relationships/hyperlink" Target="https://www.rbi.org.in/" TargetMode="External"/><Relationship Id="rId12" Type="http://schemas.openxmlformats.org/officeDocument/2006/relationships/hyperlink" Target="https://www.business-standard.com/finance/personal-finance/rbi-retail-direct-explained-how-to-invest-in-government-bonds-online-125102200986_1.html?utm_source=chatgpt.com"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hyperlink" Target="https://www.business-standard.com/finance/personal-finance/rbi-retail-direct-explained-how-to-invest-in-government-bonds-online-125102200986_1.html" TargetMode="External"/><Relationship Id="rId5" Type="http://schemas.openxmlformats.org/officeDocument/2006/relationships/image" Target="../media/image6.svg"/><Relationship Id="rId10" Type="http://schemas.openxmlformats.org/officeDocument/2006/relationships/hyperlink" Target="https://m.economictimes.com/wealth/invest/how-to-invest-in-rbi-retail-direct/amp_articleshow/115103805.cms?utm_source=chatgpt.com" TargetMode="External"/><Relationship Id="rId4" Type="http://schemas.openxmlformats.org/officeDocument/2006/relationships/image" Target="../media/image5.png"/><Relationship Id="rId9" Type="http://schemas.openxmlformats.org/officeDocument/2006/relationships/hyperlink" Target="https://rbiretaildirect.org.in/" TargetMode="External"/><Relationship Id="rId14" Type="http://schemas.openxmlformats.org/officeDocument/2006/relationships/hyperlink" Target="https://ethereum.org/en/developers/doc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1519681">
            <a:off x="6469077" y="3474791"/>
            <a:ext cx="18571789" cy="9525780"/>
          </a:xfrm>
          <a:custGeom>
            <a:avLst/>
            <a:gdLst/>
            <a:ahLst/>
            <a:cxnLst/>
            <a:rect l="l" t="t" r="r" b="b"/>
            <a:pathLst>
              <a:path w="18571789" h="9525780">
                <a:moveTo>
                  <a:pt x="0" y="0"/>
                </a:moveTo>
                <a:lnTo>
                  <a:pt x="18571789" y="0"/>
                </a:lnTo>
                <a:lnTo>
                  <a:pt x="18571789" y="9525780"/>
                </a:lnTo>
                <a:lnTo>
                  <a:pt x="0" y="952578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3" name="Freeform 3"/>
          <p:cNvSpPr/>
          <p:nvPr/>
        </p:nvSpPr>
        <p:spPr>
          <a:xfrm rot="-207148">
            <a:off x="-3956781" y="-5198855"/>
            <a:ext cx="18846610" cy="9699432"/>
          </a:xfrm>
          <a:custGeom>
            <a:avLst/>
            <a:gdLst/>
            <a:ahLst/>
            <a:cxnLst/>
            <a:rect l="l" t="t" r="r" b="b"/>
            <a:pathLst>
              <a:path w="18571789" h="9525780">
                <a:moveTo>
                  <a:pt x="0" y="0"/>
                </a:moveTo>
                <a:lnTo>
                  <a:pt x="18571789" y="0"/>
                </a:lnTo>
                <a:lnTo>
                  <a:pt x="18571789" y="9525781"/>
                </a:lnTo>
                <a:lnTo>
                  <a:pt x="0" y="9525781"/>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4" name="Freeform 4"/>
          <p:cNvSpPr/>
          <p:nvPr/>
        </p:nvSpPr>
        <p:spPr>
          <a:xfrm>
            <a:off x="15164778" y="-2975042"/>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6">
              <a:alphaModFix amt="43999"/>
              <a:extLst>
                <a:ext uri="{96DAC541-7B7A-43D3-8B79-37D633B846F1}">
                  <asvg:svgBlip xmlns:asvg="http://schemas.microsoft.com/office/drawing/2016/SVG/main" r:embed="rId7"/>
                </a:ext>
              </a:extLst>
            </a:blip>
            <a:stretch>
              <a:fillRect/>
            </a:stretch>
          </a:blipFill>
        </p:spPr>
      </p:sp>
      <p:sp>
        <p:nvSpPr>
          <p:cNvPr id="5" name="Freeform 5"/>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8">
              <a:alphaModFix amt="43999"/>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028700" y="451446"/>
            <a:ext cx="2526901" cy="1512954"/>
            <a:chOff x="0" y="0"/>
            <a:chExt cx="3369202" cy="2017272"/>
          </a:xfrm>
        </p:grpSpPr>
        <p:grpSp>
          <p:nvGrpSpPr>
            <p:cNvPr id="7" name="Group 7"/>
            <p:cNvGrpSpPr/>
            <p:nvPr/>
          </p:nvGrpSpPr>
          <p:grpSpPr>
            <a:xfrm rot="5400000">
              <a:off x="1219446" y="1071797"/>
              <a:ext cx="637914" cy="52965"/>
              <a:chOff x="0" y="0"/>
              <a:chExt cx="337425" cy="28016"/>
            </a:xfrm>
          </p:grpSpPr>
          <p:sp>
            <p:nvSpPr>
              <p:cNvPr id="8" name="Freeform 8"/>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9" name="TextBox 9"/>
              <p:cNvSpPr txBox="1"/>
              <p:nvPr/>
            </p:nvSpPr>
            <p:spPr>
              <a:xfrm>
                <a:off x="0" y="-19050"/>
                <a:ext cx="337425" cy="47066"/>
              </a:xfrm>
              <a:prstGeom prst="rect">
                <a:avLst/>
              </a:prstGeom>
            </p:spPr>
            <p:txBody>
              <a:bodyPr lIns="21068" tIns="21068" rIns="21068" bIns="21068" rtlCol="0" anchor="ctr"/>
              <a:lstStyle/>
              <a:p>
                <a:pPr algn="ctr">
                  <a:lnSpc>
                    <a:spcPts val="978"/>
                  </a:lnSpc>
                </a:pPr>
                <a:endParaRPr/>
              </a:p>
            </p:txBody>
          </p:sp>
        </p:grpSp>
        <p:grpSp>
          <p:nvGrpSpPr>
            <p:cNvPr id="10" name="Group 10"/>
            <p:cNvGrpSpPr/>
            <p:nvPr/>
          </p:nvGrpSpPr>
          <p:grpSpPr>
            <a:xfrm>
              <a:off x="1495155" y="762557"/>
              <a:ext cx="86497" cy="8649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2" name="TextBox 12"/>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3" name="Group 13"/>
            <p:cNvGrpSpPr/>
            <p:nvPr/>
          </p:nvGrpSpPr>
          <p:grpSpPr>
            <a:xfrm>
              <a:off x="1495155" y="1347506"/>
              <a:ext cx="86497" cy="8649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5" name="TextBox 15"/>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6" name="Group 16"/>
            <p:cNvGrpSpPr/>
            <p:nvPr/>
          </p:nvGrpSpPr>
          <p:grpSpPr>
            <a:xfrm>
              <a:off x="143650" y="16766"/>
              <a:ext cx="306213" cy="52965"/>
              <a:chOff x="0" y="0"/>
              <a:chExt cx="161972" cy="28016"/>
            </a:xfrm>
          </p:grpSpPr>
          <p:sp>
            <p:nvSpPr>
              <p:cNvPr id="17" name="Freeform 17"/>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8" name="TextBox 18"/>
              <p:cNvSpPr txBox="1"/>
              <p:nvPr/>
            </p:nvSpPr>
            <p:spPr>
              <a:xfrm>
                <a:off x="0" y="-19050"/>
                <a:ext cx="161972" cy="47066"/>
              </a:xfrm>
              <a:prstGeom prst="rect">
                <a:avLst/>
              </a:prstGeom>
            </p:spPr>
            <p:txBody>
              <a:bodyPr lIns="21068" tIns="21068" rIns="21068" bIns="21068" rtlCol="0" anchor="ctr"/>
              <a:lstStyle/>
              <a:p>
                <a:pPr algn="ctr">
                  <a:lnSpc>
                    <a:spcPts val="978"/>
                  </a:lnSpc>
                </a:pPr>
                <a:endParaRPr/>
              </a:p>
            </p:txBody>
          </p:sp>
        </p:grpSp>
        <p:grpSp>
          <p:nvGrpSpPr>
            <p:cNvPr id="19" name="Group 19"/>
            <p:cNvGrpSpPr/>
            <p:nvPr/>
          </p:nvGrpSpPr>
          <p:grpSpPr>
            <a:xfrm>
              <a:off x="126884" y="0"/>
              <a:ext cx="86497" cy="8649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1" name="TextBox 21"/>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22" name="Group 22"/>
            <p:cNvGrpSpPr/>
            <p:nvPr/>
          </p:nvGrpSpPr>
          <p:grpSpPr>
            <a:xfrm>
              <a:off x="380132" y="0"/>
              <a:ext cx="86497" cy="8649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4" name="TextBox 24"/>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25" name="Group 25"/>
            <p:cNvGrpSpPr/>
            <p:nvPr/>
          </p:nvGrpSpPr>
          <p:grpSpPr>
            <a:xfrm>
              <a:off x="28259" y="779323"/>
              <a:ext cx="1536627" cy="52965"/>
              <a:chOff x="0" y="0"/>
              <a:chExt cx="812800" cy="28016"/>
            </a:xfrm>
          </p:grpSpPr>
          <p:sp>
            <p:nvSpPr>
              <p:cNvPr id="26" name="Freeform 26"/>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7" name="TextBox 27"/>
              <p:cNvSpPr txBox="1"/>
              <p:nvPr/>
            </p:nvSpPr>
            <p:spPr>
              <a:xfrm>
                <a:off x="0" y="-19050"/>
                <a:ext cx="812800" cy="47066"/>
              </a:xfrm>
              <a:prstGeom prst="rect">
                <a:avLst/>
              </a:prstGeom>
            </p:spPr>
            <p:txBody>
              <a:bodyPr lIns="21068" tIns="21068" rIns="21068" bIns="21068" rtlCol="0" anchor="ctr"/>
              <a:lstStyle/>
              <a:p>
                <a:pPr algn="ctr">
                  <a:lnSpc>
                    <a:spcPts val="978"/>
                  </a:lnSpc>
                </a:pPr>
                <a:endParaRPr/>
              </a:p>
            </p:txBody>
          </p:sp>
        </p:grpSp>
        <p:grpSp>
          <p:nvGrpSpPr>
            <p:cNvPr id="28" name="Group 28"/>
            <p:cNvGrpSpPr/>
            <p:nvPr/>
          </p:nvGrpSpPr>
          <p:grpSpPr>
            <a:xfrm>
              <a:off x="28259" y="1364272"/>
              <a:ext cx="1536627" cy="52965"/>
              <a:chOff x="0" y="0"/>
              <a:chExt cx="812800" cy="28016"/>
            </a:xfrm>
          </p:grpSpPr>
          <p:sp>
            <p:nvSpPr>
              <p:cNvPr id="29" name="Freeform 29"/>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30" name="TextBox 30"/>
              <p:cNvSpPr txBox="1"/>
              <p:nvPr/>
            </p:nvSpPr>
            <p:spPr>
              <a:xfrm>
                <a:off x="0" y="-19050"/>
                <a:ext cx="812800" cy="47066"/>
              </a:xfrm>
              <a:prstGeom prst="rect">
                <a:avLst/>
              </a:prstGeom>
            </p:spPr>
            <p:txBody>
              <a:bodyPr lIns="21068" tIns="21068" rIns="21068" bIns="21068" rtlCol="0" anchor="ctr"/>
              <a:lstStyle/>
              <a:p>
                <a:pPr algn="ctr">
                  <a:lnSpc>
                    <a:spcPts val="978"/>
                  </a:lnSpc>
                </a:pPr>
                <a:endParaRPr/>
              </a:p>
            </p:txBody>
          </p:sp>
        </p:grpSp>
        <p:grpSp>
          <p:nvGrpSpPr>
            <p:cNvPr id="31" name="Group 31"/>
            <p:cNvGrpSpPr/>
            <p:nvPr/>
          </p:nvGrpSpPr>
          <p:grpSpPr>
            <a:xfrm rot="5400000">
              <a:off x="-426222" y="909792"/>
              <a:ext cx="961926" cy="52965"/>
              <a:chOff x="0" y="0"/>
              <a:chExt cx="508811" cy="28016"/>
            </a:xfrm>
          </p:grpSpPr>
          <p:sp>
            <p:nvSpPr>
              <p:cNvPr id="32" name="Freeform 32"/>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33" name="TextBox 33"/>
              <p:cNvSpPr txBox="1"/>
              <p:nvPr/>
            </p:nvSpPr>
            <p:spPr>
              <a:xfrm>
                <a:off x="0" y="-19050"/>
                <a:ext cx="508811" cy="47066"/>
              </a:xfrm>
              <a:prstGeom prst="rect">
                <a:avLst/>
              </a:prstGeom>
            </p:spPr>
            <p:txBody>
              <a:bodyPr lIns="21068" tIns="21068" rIns="21068" bIns="21068" rtlCol="0" anchor="ctr"/>
              <a:lstStyle/>
              <a:p>
                <a:pPr algn="ctr">
                  <a:lnSpc>
                    <a:spcPts val="978"/>
                  </a:lnSpc>
                </a:pPr>
                <a:endParaRPr/>
              </a:p>
            </p:txBody>
          </p:sp>
        </p:grpSp>
        <p:grpSp>
          <p:nvGrpSpPr>
            <p:cNvPr id="34" name="Group 34"/>
            <p:cNvGrpSpPr/>
            <p:nvPr/>
          </p:nvGrpSpPr>
          <p:grpSpPr>
            <a:xfrm rot="5400000">
              <a:off x="58366" y="1147370"/>
              <a:ext cx="486768" cy="52965"/>
              <a:chOff x="0" y="0"/>
              <a:chExt cx="257476" cy="28016"/>
            </a:xfrm>
          </p:grpSpPr>
          <p:sp>
            <p:nvSpPr>
              <p:cNvPr id="35" name="Freeform 35"/>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6" name="TextBox 36"/>
              <p:cNvSpPr txBox="1"/>
              <p:nvPr/>
            </p:nvSpPr>
            <p:spPr>
              <a:xfrm>
                <a:off x="0" y="-19050"/>
                <a:ext cx="257476" cy="47066"/>
              </a:xfrm>
              <a:prstGeom prst="rect">
                <a:avLst/>
              </a:prstGeom>
            </p:spPr>
            <p:txBody>
              <a:bodyPr lIns="21068" tIns="21068" rIns="21068" bIns="21068" rtlCol="0" anchor="ctr"/>
              <a:lstStyle/>
              <a:p>
                <a:pPr algn="ctr">
                  <a:lnSpc>
                    <a:spcPts val="978"/>
                  </a:lnSpc>
                </a:pPr>
                <a:endParaRPr/>
              </a:p>
            </p:txBody>
          </p:sp>
        </p:grpSp>
        <p:grpSp>
          <p:nvGrpSpPr>
            <p:cNvPr id="37" name="Group 37"/>
            <p:cNvGrpSpPr/>
            <p:nvPr/>
          </p:nvGrpSpPr>
          <p:grpSpPr>
            <a:xfrm rot="5400000">
              <a:off x="305777" y="1147370"/>
              <a:ext cx="486768" cy="52965"/>
              <a:chOff x="0" y="0"/>
              <a:chExt cx="257476" cy="28016"/>
            </a:xfrm>
          </p:grpSpPr>
          <p:sp>
            <p:nvSpPr>
              <p:cNvPr id="38" name="Freeform 38"/>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9" name="TextBox 39"/>
              <p:cNvSpPr txBox="1"/>
              <p:nvPr/>
            </p:nvSpPr>
            <p:spPr>
              <a:xfrm>
                <a:off x="0" y="-19050"/>
                <a:ext cx="257476" cy="47066"/>
              </a:xfrm>
              <a:prstGeom prst="rect">
                <a:avLst/>
              </a:prstGeom>
            </p:spPr>
            <p:txBody>
              <a:bodyPr lIns="21068" tIns="21068" rIns="21068" bIns="21068" rtlCol="0" anchor="ctr"/>
              <a:lstStyle/>
              <a:p>
                <a:pPr algn="ctr">
                  <a:lnSpc>
                    <a:spcPts val="978"/>
                  </a:lnSpc>
                </a:pPr>
                <a:endParaRPr/>
              </a:p>
            </p:txBody>
          </p:sp>
        </p:grpSp>
        <p:grpSp>
          <p:nvGrpSpPr>
            <p:cNvPr id="40" name="Group 40"/>
            <p:cNvGrpSpPr/>
            <p:nvPr/>
          </p:nvGrpSpPr>
          <p:grpSpPr>
            <a:xfrm rot="5400000">
              <a:off x="553188" y="1147370"/>
              <a:ext cx="486768" cy="52965"/>
              <a:chOff x="0" y="0"/>
              <a:chExt cx="257476" cy="28016"/>
            </a:xfrm>
          </p:grpSpPr>
          <p:sp>
            <p:nvSpPr>
              <p:cNvPr id="41" name="Freeform 4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2" name="TextBox 42"/>
              <p:cNvSpPr txBox="1"/>
              <p:nvPr/>
            </p:nvSpPr>
            <p:spPr>
              <a:xfrm>
                <a:off x="0" y="-19050"/>
                <a:ext cx="257476" cy="47066"/>
              </a:xfrm>
              <a:prstGeom prst="rect">
                <a:avLst/>
              </a:prstGeom>
            </p:spPr>
            <p:txBody>
              <a:bodyPr lIns="21068" tIns="21068" rIns="21068" bIns="21068" rtlCol="0" anchor="ctr"/>
              <a:lstStyle/>
              <a:p>
                <a:pPr algn="ctr">
                  <a:lnSpc>
                    <a:spcPts val="978"/>
                  </a:lnSpc>
                </a:pPr>
                <a:endParaRPr/>
              </a:p>
            </p:txBody>
          </p:sp>
        </p:grpSp>
        <p:grpSp>
          <p:nvGrpSpPr>
            <p:cNvPr id="43" name="Group 43"/>
            <p:cNvGrpSpPr/>
            <p:nvPr/>
          </p:nvGrpSpPr>
          <p:grpSpPr>
            <a:xfrm rot="5400000">
              <a:off x="800599" y="1147370"/>
              <a:ext cx="486768" cy="52965"/>
              <a:chOff x="0" y="0"/>
              <a:chExt cx="257476" cy="28016"/>
            </a:xfrm>
          </p:grpSpPr>
          <p:sp>
            <p:nvSpPr>
              <p:cNvPr id="44" name="Freeform 4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5" name="TextBox 45"/>
              <p:cNvSpPr txBox="1"/>
              <p:nvPr/>
            </p:nvSpPr>
            <p:spPr>
              <a:xfrm>
                <a:off x="0" y="-19050"/>
                <a:ext cx="257476" cy="47066"/>
              </a:xfrm>
              <a:prstGeom prst="rect">
                <a:avLst/>
              </a:prstGeom>
            </p:spPr>
            <p:txBody>
              <a:bodyPr lIns="21068" tIns="21068" rIns="21068" bIns="21068" rtlCol="0" anchor="ctr"/>
              <a:lstStyle/>
              <a:p>
                <a:pPr algn="ctr">
                  <a:lnSpc>
                    <a:spcPts val="978"/>
                  </a:lnSpc>
                </a:pPr>
                <a:endParaRPr/>
              </a:p>
            </p:txBody>
          </p:sp>
        </p:grpSp>
        <p:grpSp>
          <p:nvGrpSpPr>
            <p:cNvPr id="46" name="Group 46"/>
            <p:cNvGrpSpPr/>
            <p:nvPr/>
          </p:nvGrpSpPr>
          <p:grpSpPr>
            <a:xfrm rot="5400000">
              <a:off x="1048010" y="1147370"/>
              <a:ext cx="486768" cy="52965"/>
              <a:chOff x="0" y="0"/>
              <a:chExt cx="257476" cy="28016"/>
            </a:xfrm>
          </p:grpSpPr>
          <p:sp>
            <p:nvSpPr>
              <p:cNvPr id="47" name="Freeform 4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8" name="TextBox 48"/>
              <p:cNvSpPr txBox="1"/>
              <p:nvPr/>
            </p:nvSpPr>
            <p:spPr>
              <a:xfrm>
                <a:off x="0" y="-19050"/>
                <a:ext cx="257476" cy="47066"/>
              </a:xfrm>
              <a:prstGeom prst="rect">
                <a:avLst/>
              </a:prstGeom>
            </p:spPr>
            <p:txBody>
              <a:bodyPr lIns="21068" tIns="21068" rIns="21068" bIns="21068" rtlCol="0" anchor="ctr"/>
              <a:lstStyle/>
              <a:p>
                <a:pPr algn="ctr">
                  <a:lnSpc>
                    <a:spcPts val="978"/>
                  </a:lnSpc>
                </a:pPr>
                <a:endParaRPr/>
              </a:p>
            </p:txBody>
          </p:sp>
        </p:grpSp>
        <p:grpSp>
          <p:nvGrpSpPr>
            <p:cNvPr id="49" name="Group 49"/>
            <p:cNvGrpSpPr/>
            <p:nvPr/>
          </p:nvGrpSpPr>
          <p:grpSpPr>
            <a:xfrm>
              <a:off x="275268" y="930469"/>
              <a:ext cx="1042609" cy="52965"/>
              <a:chOff x="0" y="0"/>
              <a:chExt cx="551489" cy="28016"/>
            </a:xfrm>
          </p:grpSpPr>
          <p:sp>
            <p:nvSpPr>
              <p:cNvPr id="50" name="Freeform 50"/>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51" name="TextBox 51"/>
              <p:cNvSpPr txBox="1"/>
              <p:nvPr/>
            </p:nvSpPr>
            <p:spPr>
              <a:xfrm>
                <a:off x="0" y="-19050"/>
                <a:ext cx="551489" cy="47066"/>
              </a:xfrm>
              <a:prstGeom prst="rect">
                <a:avLst/>
              </a:prstGeom>
            </p:spPr>
            <p:txBody>
              <a:bodyPr lIns="21068" tIns="21068" rIns="21068" bIns="21068" rtlCol="0" anchor="ctr"/>
              <a:lstStyle/>
              <a:p>
                <a:pPr algn="ctr">
                  <a:lnSpc>
                    <a:spcPts val="978"/>
                  </a:lnSpc>
                </a:pPr>
                <a:endParaRPr/>
              </a:p>
            </p:txBody>
          </p:sp>
        </p:grpSp>
        <p:grpSp>
          <p:nvGrpSpPr>
            <p:cNvPr id="52" name="Group 52"/>
            <p:cNvGrpSpPr/>
            <p:nvPr/>
          </p:nvGrpSpPr>
          <p:grpSpPr>
            <a:xfrm rot="5400000">
              <a:off x="55343" y="411285"/>
              <a:ext cx="736074" cy="52965"/>
              <a:chOff x="0" y="0"/>
              <a:chExt cx="389347" cy="28016"/>
            </a:xfrm>
          </p:grpSpPr>
          <p:sp>
            <p:nvSpPr>
              <p:cNvPr id="53" name="Freeform 53"/>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4" name="TextBox 54"/>
              <p:cNvSpPr txBox="1"/>
              <p:nvPr/>
            </p:nvSpPr>
            <p:spPr>
              <a:xfrm>
                <a:off x="0" y="-19050"/>
                <a:ext cx="389347" cy="47066"/>
              </a:xfrm>
              <a:prstGeom prst="rect">
                <a:avLst/>
              </a:prstGeom>
            </p:spPr>
            <p:txBody>
              <a:bodyPr lIns="21068" tIns="21068" rIns="21068" bIns="21068" rtlCol="0" anchor="ctr"/>
              <a:lstStyle/>
              <a:p>
                <a:pPr algn="ctr">
                  <a:lnSpc>
                    <a:spcPts val="978"/>
                  </a:lnSpc>
                </a:pPr>
                <a:endParaRPr/>
              </a:p>
            </p:txBody>
          </p:sp>
        </p:grpSp>
        <p:grpSp>
          <p:nvGrpSpPr>
            <p:cNvPr id="55" name="Group 55"/>
            <p:cNvGrpSpPr/>
            <p:nvPr/>
          </p:nvGrpSpPr>
          <p:grpSpPr>
            <a:xfrm rot="5400000">
              <a:off x="-34628" y="248009"/>
              <a:ext cx="409520" cy="52965"/>
              <a:chOff x="0" y="0"/>
              <a:chExt cx="216616" cy="28016"/>
            </a:xfrm>
          </p:grpSpPr>
          <p:sp>
            <p:nvSpPr>
              <p:cNvPr id="56" name="Freeform 56"/>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7" name="TextBox 57"/>
              <p:cNvSpPr txBox="1"/>
              <p:nvPr/>
            </p:nvSpPr>
            <p:spPr>
              <a:xfrm>
                <a:off x="0" y="-19050"/>
                <a:ext cx="216616" cy="47066"/>
              </a:xfrm>
              <a:prstGeom prst="rect">
                <a:avLst/>
              </a:prstGeom>
            </p:spPr>
            <p:txBody>
              <a:bodyPr lIns="21068" tIns="21068" rIns="21068" bIns="21068" rtlCol="0" anchor="ctr"/>
              <a:lstStyle/>
              <a:p>
                <a:pPr algn="ctr">
                  <a:lnSpc>
                    <a:spcPts val="978"/>
                  </a:lnSpc>
                </a:pPr>
                <a:endParaRPr/>
              </a:p>
            </p:txBody>
          </p:sp>
        </p:grpSp>
        <p:grpSp>
          <p:nvGrpSpPr>
            <p:cNvPr id="58" name="Group 58"/>
            <p:cNvGrpSpPr/>
            <p:nvPr/>
          </p:nvGrpSpPr>
          <p:grpSpPr>
            <a:xfrm>
              <a:off x="27857" y="437768"/>
              <a:ext cx="168758" cy="52965"/>
              <a:chOff x="0" y="0"/>
              <a:chExt cx="89265" cy="28016"/>
            </a:xfrm>
          </p:grpSpPr>
          <p:sp>
            <p:nvSpPr>
              <p:cNvPr id="59" name="Freeform 59"/>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60" name="TextBox 60"/>
              <p:cNvSpPr txBox="1"/>
              <p:nvPr/>
            </p:nvSpPr>
            <p:spPr>
              <a:xfrm>
                <a:off x="0" y="-19050"/>
                <a:ext cx="89265" cy="47066"/>
              </a:xfrm>
              <a:prstGeom prst="rect">
                <a:avLst/>
              </a:prstGeom>
            </p:spPr>
            <p:txBody>
              <a:bodyPr lIns="21068" tIns="21068" rIns="21068" bIns="21068" rtlCol="0" anchor="ctr"/>
              <a:lstStyle/>
              <a:p>
                <a:pPr algn="ctr">
                  <a:lnSpc>
                    <a:spcPts val="978"/>
                  </a:lnSpc>
                </a:pPr>
                <a:endParaRPr/>
              </a:p>
            </p:txBody>
          </p:sp>
        </p:grpSp>
        <p:grpSp>
          <p:nvGrpSpPr>
            <p:cNvPr id="61" name="Group 61"/>
            <p:cNvGrpSpPr/>
            <p:nvPr/>
          </p:nvGrpSpPr>
          <p:grpSpPr>
            <a:xfrm>
              <a:off x="28259" y="608545"/>
              <a:ext cx="168758" cy="52965"/>
              <a:chOff x="0" y="0"/>
              <a:chExt cx="89265" cy="28016"/>
            </a:xfrm>
          </p:grpSpPr>
          <p:sp>
            <p:nvSpPr>
              <p:cNvPr id="62" name="Freeform 62"/>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63" name="TextBox 63"/>
              <p:cNvSpPr txBox="1"/>
              <p:nvPr/>
            </p:nvSpPr>
            <p:spPr>
              <a:xfrm>
                <a:off x="0" y="-19050"/>
                <a:ext cx="89265" cy="47066"/>
              </a:xfrm>
              <a:prstGeom prst="rect">
                <a:avLst/>
              </a:prstGeom>
            </p:spPr>
            <p:txBody>
              <a:bodyPr lIns="21068" tIns="21068" rIns="21068" bIns="21068" rtlCol="0" anchor="ctr"/>
              <a:lstStyle/>
              <a:p>
                <a:pPr algn="ctr">
                  <a:lnSpc>
                    <a:spcPts val="978"/>
                  </a:lnSpc>
                </a:pPr>
                <a:endParaRPr/>
              </a:p>
            </p:txBody>
          </p:sp>
        </p:grpSp>
        <p:grpSp>
          <p:nvGrpSpPr>
            <p:cNvPr id="64" name="Group 64"/>
            <p:cNvGrpSpPr/>
            <p:nvPr/>
          </p:nvGrpSpPr>
          <p:grpSpPr>
            <a:xfrm>
              <a:off x="153768" y="591779"/>
              <a:ext cx="86497" cy="86497"/>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6" name="TextBox 66"/>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67" name="Group 67"/>
            <p:cNvGrpSpPr/>
            <p:nvPr/>
          </p:nvGrpSpPr>
          <p:grpSpPr>
            <a:xfrm>
              <a:off x="380132" y="762557"/>
              <a:ext cx="86497" cy="86497"/>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9" name="TextBox 69"/>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70" name="Group 70"/>
            <p:cNvGrpSpPr/>
            <p:nvPr/>
          </p:nvGrpSpPr>
          <p:grpSpPr>
            <a:xfrm>
              <a:off x="126884" y="421002"/>
              <a:ext cx="86497" cy="86497"/>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2" name="TextBox 72"/>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73" name="Group 73"/>
            <p:cNvGrpSpPr/>
            <p:nvPr/>
          </p:nvGrpSpPr>
          <p:grpSpPr>
            <a:xfrm>
              <a:off x="11493" y="430394"/>
              <a:ext cx="86497" cy="86497"/>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5" name="TextBox 75"/>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76" name="Group 76"/>
            <p:cNvGrpSpPr/>
            <p:nvPr/>
          </p:nvGrpSpPr>
          <p:grpSpPr>
            <a:xfrm>
              <a:off x="11493" y="762557"/>
              <a:ext cx="86497" cy="86497"/>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8" name="TextBox 78"/>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79" name="Group 79"/>
            <p:cNvGrpSpPr/>
            <p:nvPr/>
          </p:nvGrpSpPr>
          <p:grpSpPr>
            <a:xfrm>
              <a:off x="13901" y="591779"/>
              <a:ext cx="86497" cy="86497"/>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1" name="TextBox 81"/>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82" name="Group 82"/>
            <p:cNvGrpSpPr/>
            <p:nvPr/>
          </p:nvGrpSpPr>
          <p:grpSpPr>
            <a:xfrm>
              <a:off x="11302" y="1347506"/>
              <a:ext cx="86497" cy="86497"/>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4" name="TextBox 84"/>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85" name="Group 85"/>
            <p:cNvGrpSpPr/>
            <p:nvPr/>
          </p:nvGrpSpPr>
          <p:grpSpPr>
            <a:xfrm>
              <a:off x="261761" y="1347506"/>
              <a:ext cx="86497" cy="86497"/>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7" name="TextBox 87"/>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88" name="Group 88"/>
            <p:cNvGrpSpPr/>
            <p:nvPr/>
          </p:nvGrpSpPr>
          <p:grpSpPr>
            <a:xfrm>
              <a:off x="505913" y="1347506"/>
              <a:ext cx="86497" cy="86497"/>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0" name="TextBox 90"/>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91" name="Group 91"/>
            <p:cNvGrpSpPr/>
            <p:nvPr/>
          </p:nvGrpSpPr>
          <p:grpSpPr>
            <a:xfrm>
              <a:off x="753535" y="1347506"/>
              <a:ext cx="86497" cy="86497"/>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3" name="TextBox 93"/>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94" name="Group 94"/>
            <p:cNvGrpSpPr/>
            <p:nvPr/>
          </p:nvGrpSpPr>
          <p:grpSpPr>
            <a:xfrm>
              <a:off x="1001156" y="1347506"/>
              <a:ext cx="86497" cy="86497"/>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6" name="TextBox 96"/>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97" name="Group 97"/>
            <p:cNvGrpSpPr/>
            <p:nvPr/>
          </p:nvGrpSpPr>
          <p:grpSpPr>
            <a:xfrm>
              <a:off x="1248778" y="1347506"/>
              <a:ext cx="86497" cy="86497"/>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9" name="TextBox 99"/>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00" name="Group 100"/>
            <p:cNvGrpSpPr/>
            <p:nvPr/>
          </p:nvGrpSpPr>
          <p:grpSpPr>
            <a:xfrm>
              <a:off x="1247945" y="913703"/>
              <a:ext cx="86497" cy="86497"/>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2" name="TextBox 102"/>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03" name="Group 103"/>
            <p:cNvGrpSpPr/>
            <p:nvPr/>
          </p:nvGrpSpPr>
          <p:grpSpPr>
            <a:xfrm>
              <a:off x="1001156" y="913703"/>
              <a:ext cx="86497" cy="86497"/>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5" name="TextBox 105"/>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06" name="Group 106"/>
            <p:cNvGrpSpPr/>
            <p:nvPr/>
          </p:nvGrpSpPr>
          <p:grpSpPr>
            <a:xfrm>
              <a:off x="754368" y="913703"/>
              <a:ext cx="86497" cy="86497"/>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8" name="TextBox 108"/>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09" name="Group 109"/>
            <p:cNvGrpSpPr/>
            <p:nvPr/>
          </p:nvGrpSpPr>
          <p:grpSpPr>
            <a:xfrm>
              <a:off x="507579" y="913703"/>
              <a:ext cx="86497" cy="86497"/>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1" name="TextBox 111"/>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grpSp>
          <p:nvGrpSpPr>
            <p:cNvPr id="112" name="Group 112"/>
            <p:cNvGrpSpPr/>
            <p:nvPr/>
          </p:nvGrpSpPr>
          <p:grpSpPr>
            <a:xfrm>
              <a:off x="260791" y="913703"/>
              <a:ext cx="86497" cy="86497"/>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4" name="TextBox 114"/>
              <p:cNvSpPr txBox="1"/>
              <p:nvPr/>
            </p:nvSpPr>
            <p:spPr>
              <a:xfrm>
                <a:off x="76200" y="57150"/>
                <a:ext cx="660400" cy="679450"/>
              </a:xfrm>
              <a:prstGeom prst="rect">
                <a:avLst/>
              </a:prstGeom>
            </p:spPr>
            <p:txBody>
              <a:bodyPr lIns="21068" tIns="21068" rIns="21068" bIns="21068" rtlCol="0" anchor="ctr"/>
              <a:lstStyle/>
              <a:p>
                <a:pPr algn="ctr">
                  <a:lnSpc>
                    <a:spcPts val="978"/>
                  </a:lnSpc>
                </a:pPr>
                <a:endParaRPr/>
              </a:p>
            </p:txBody>
          </p:sp>
        </p:grpSp>
        <p:sp>
          <p:nvSpPr>
            <p:cNvPr id="115" name="TextBox 115"/>
            <p:cNvSpPr txBox="1"/>
            <p:nvPr/>
          </p:nvSpPr>
          <p:spPr>
            <a:xfrm>
              <a:off x="0" y="1540187"/>
              <a:ext cx="3369202" cy="252830"/>
            </a:xfrm>
            <a:prstGeom prst="rect">
              <a:avLst/>
            </a:prstGeom>
          </p:spPr>
          <p:txBody>
            <a:bodyPr lIns="0" tIns="0" rIns="0" bIns="0" rtlCol="0" anchor="t">
              <a:spAutoFit/>
            </a:bodyPr>
            <a:lstStyle/>
            <a:p>
              <a:pPr algn="l">
                <a:lnSpc>
                  <a:spcPts val="1635"/>
                </a:lnSpc>
                <a:spcBef>
                  <a:spcPct val="0"/>
                </a:spcBef>
              </a:pPr>
              <a:r>
                <a:rPr lang="en-US" sz="1168" b="1">
                  <a:solidFill>
                    <a:srgbClr val="FFFFFF"/>
                  </a:solidFill>
                  <a:latin typeface="Poppins Ultra-Bold"/>
                  <a:ea typeface="Poppins Ultra-Bold"/>
                  <a:cs typeface="Poppins Ultra-Bold"/>
                  <a:sym typeface="Poppins Ultra-Bold"/>
                </a:rPr>
                <a:t>Kharagpur Blockchain Society</a:t>
              </a:r>
            </a:p>
          </p:txBody>
        </p:sp>
        <p:sp>
          <p:nvSpPr>
            <p:cNvPr id="116" name="TextBox 116"/>
            <p:cNvSpPr txBox="1"/>
            <p:nvPr/>
          </p:nvSpPr>
          <p:spPr>
            <a:xfrm>
              <a:off x="0" y="1764442"/>
              <a:ext cx="1403867" cy="252830"/>
            </a:xfrm>
            <a:prstGeom prst="rect">
              <a:avLst/>
            </a:prstGeom>
          </p:spPr>
          <p:txBody>
            <a:bodyPr lIns="0" tIns="0" rIns="0" bIns="0" rtlCol="0" anchor="t">
              <a:spAutoFit/>
            </a:bodyPr>
            <a:lstStyle/>
            <a:p>
              <a:pPr algn="l">
                <a:lnSpc>
                  <a:spcPts val="1635"/>
                </a:lnSpc>
                <a:spcBef>
                  <a:spcPct val="0"/>
                </a:spcBef>
              </a:pPr>
              <a:r>
                <a:rPr lang="en-US" sz="1168">
                  <a:solidFill>
                    <a:srgbClr val="FFFFFF"/>
                  </a:solidFill>
                  <a:latin typeface="Poppins Light"/>
                  <a:ea typeface="Poppins Light"/>
                  <a:cs typeface="Poppins Light"/>
                  <a:sym typeface="Poppins Light"/>
                </a:rPr>
                <a:t>IIT Kharagpur</a:t>
              </a:r>
            </a:p>
          </p:txBody>
        </p:sp>
      </p:grpSp>
      <p:grpSp>
        <p:nvGrpSpPr>
          <p:cNvPr id="117" name="Group 117"/>
          <p:cNvGrpSpPr/>
          <p:nvPr/>
        </p:nvGrpSpPr>
        <p:grpSpPr>
          <a:xfrm>
            <a:off x="1253891" y="3370845"/>
            <a:ext cx="15780218" cy="3653822"/>
            <a:chOff x="0" y="0"/>
            <a:chExt cx="21040291" cy="4871763"/>
          </a:xfrm>
        </p:grpSpPr>
        <p:sp>
          <p:nvSpPr>
            <p:cNvPr id="118" name="TextBox 118"/>
            <p:cNvSpPr txBox="1"/>
            <p:nvPr/>
          </p:nvSpPr>
          <p:spPr>
            <a:xfrm>
              <a:off x="0" y="333375"/>
              <a:ext cx="21040291" cy="3618886"/>
            </a:xfrm>
            <a:prstGeom prst="rect">
              <a:avLst/>
            </a:prstGeom>
          </p:spPr>
          <p:txBody>
            <a:bodyPr lIns="0" tIns="0" rIns="0" bIns="0" rtlCol="0" anchor="t">
              <a:spAutoFit/>
            </a:bodyPr>
            <a:lstStyle/>
            <a:p>
              <a:pPr algn="ctr">
                <a:lnSpc>
                  <a:spcPts val="9918"/>
                </a:lnSpc>
              </a:pPr>
              <a:r>
                <a:rPr lang="en-US" sz="11271" dirty="0">
                  <a:solidFill>
                    <a:srgbClr val="FFFFFF"/>
                  </a:solidFill>
                  <a:latin typeface="Gagalin"/>
                  <a:ea typeface="Gagalin"/>
                  <a:cs typeface="Gagalin"/>
                  <a:sym typeface="Gagalin"/>
                </a:rPr>
                <a:t>East-India</a:t>
              </a:r>
            </a:p>
            <a:p>
              <a:pPr algn="ctr">
                <a:lnSpc>
                  <a:spcPts val="9918"/>
                </a:lnSpc>
              </a:pPr>
              <a:r>
                <a:rPr lang="en-US" sz="11271" dirty="0">
                  <a:solidFill>
                    <a:srgbClr val="5EFF95"/>
                  </a:solidFill>
                  <a:latin typeface="Gagalin"/>
                  <a:ea typeface="Gagalin"/>
                  <a:cs typeface="Gagalin"/>
                  <a:sym typeface="Gagalin"/>
                </a:rPr>
                <a:t>Blockchain </a:t>
              </a:r>
              <a:r>
                <a:rPr lang="en-US" sz="11271" dirty="0">
                  <a:solidFill>
                    <a:srgbClr val="FFFFFF"/>
                  </a:solidFill>
                  <a:latin typeface="Gagalin"/>
                  <a:ea typeface="Gagalin"/>
                  <a:cs typeface="Gagalin"/>
                  <a:sym typeface="Gagalin"/>
                </a:rPr>
                <a:t>Summit 2.O </a:t>
              </a:r>
            </a:p>
          </p:txBody>
        </p:sp>
        <p:sp>
          <p:nvSpPr>
            <p:cNvPr id="119" name="TextBox 119"/>
            <p:cNvSpPr txBox="1"/>
            <p:nvPr/>
          </p:nvSpPr>
          <p:spPr>
            <a:xfrm>
              <a:off x="4440079" y="4089429"/>
              <a:ext cx="4662774" cy="782334"/>
            </a:xfrm>
            <a:prstGeom prst="rect">
              <a:avLst/>
            </a:prstGeom>
          </p:spPr>
          <p:txBody>
            <a:bodyPr lIns="0" tIns="0" rIns="0" bIns="0" rtlCol="0" anchor="t">
              <a:spAutoFit/>
            </a:bodyPr>
            <a:lstStyle/>
            <a:p>
              <a:pPr algn="l">
                <a:lnSpc>
                  <a:spcPts val="4771"/>
                </a:lnSpc>
                <a:spcBef>
                  <a:spcPct val="0"/>
                </a:spcBef>
              </a:pPr>
              <a:r>
                <a:rPr lang="en-US" sz="3408">
                  <a:solidFill>
                    <a:srgbClr val="FFFFFF"/>
                  </a:solidFill>
                  <a:latin typeface="Poppins"/>
                  <a:ea typeface="Poppins"/>
                  <a:cs typeface="Poppins"/>
                  <a:sym typeface="Poppins"/>
                </a:rPr>
                <a:t>East-India’s </a:t>
              </a:r>
            </a:p>
          </p:txBody>
        </p:sp>
        <p:sp>
          <p:nvSpPr>
            <p:cNvPr id="120" name="TextBox 120"/>
            <p:cNvSpPr txBox="1"/>
            <p:nvPr/>
          </p:nvSpPr>
          <p:spPr>
            <a:xfrm>
              <a:off x="7930992" y="3849729"/>
              <a:ext cx="2343721" cy="917232"/>
            </a:xfrm>
            <a:prstGeom prst="rect">
              <a:avLst/>
            </a:prstGeom>
          </p:spPr>
          <p:txBody>
            <a:bodyPr lIns="0" tIns="0" rIns="0" bIns="0" rtlCol="0" anchor="t">
              <a:spAutoFit/>
            </a:bodyPr>
            <a:lstStyle/>
            <a:p>
              <a:pPr algn="l">
                <a:lnSpc>
                  <a:spcPts val="5728"/>
                </a:lnSpc>
                <a:spcBef>
                  <a:spcPct val="0"/>
                </a:spcBef>
              </a:pPr>
              <a:r>
                <a:rPr lang="en-US" sz="4092">
                  <a:solidFill>
                    <a:srgbClr val="5EFF95"/>
                  </a:solidFill>
                  <a:latin typeface="Brittany"/>
                  <a:ea typeface="Brittany"/>
                  <a:cs typeface="Brittany"/>
                  <a:sym typeface="Brittany"/>
                </a:rPr>
                <a:t>Largest</a:t>
              </a:r>
              <a:r>
                <a:rPr lang="en-US" sz="4092">
                  <a:solidFill>
                    <a:srgbClr val="FFFFFF"/>
                  </a:solidFill>
                  <a:latin typeface="Brittany"/>
                  <a:ea typeface="Brittany"/>
                  <a:cs typeface="Brittany"/>
                  <a:sym typeface="Brittany"/>
                </a:rPr>
                <a:t> </a:t>
              </a:r>
            </a:p>
          </p:txBody>
        </p:sp>
        <p:sp>
          <p:nvSpPr>
            <p:cNvPr id="121" name="TextBox 121"/>
            <p:cNvSpPr txBox="1"/>
            <p:nvPr/>
          </p:nvSpPr>
          <p:spPr>
            <a:xfrm>
              <a:off x="9990728" y="4089429"/>
              <a:ext cx="6609483" cy="782334"/>
            </a:xfrm>
            <a:prstGeom prst="rect">
              <a:avLst/>
            </a:prstGeom>
          </p:spPr>
          <p:txBody>
            <a:bodyPr lIns="0" tIns="0" rIns="0" bIns="0" rtlCol="0" anchor="t">
              <a:spAutoFit/>
            </a:bodyPr>
            <a:lstStyle/>
            <a:p>
              <a:pPr algn="l">
                <a:lnSpc>
                  <a:spcPts val="4771"/>
                </a:lnSpc>
                <a:spcBef>
                  <a:spcPct val="0"/>
                </a:spcBef>
              </a:pPr>
              <a:r>
                <a:rPr lang="en-US" sz="3408">
                  <a:solidFill>
                    <a:srgbClr val="FFFFFF"/>
                  </a:solidFill>
                  <a:latin typeface="Poppins"/>
                  <a:ea typeface="Poppins"/>
                  <a:cs typeface="Poppins"/>
                  <a:sym typeface="Poppins"/>
                </a:rPr>
                <a:t>Blockchain hackathon </a:t>
              </a:r>
            </a:p>
          </p:txBody>
        </p:sp>
      </p:grpSp>
      <p:sp>
        <p:nvSpPr>
          <p:cNvPr id="122" name="Freeform 122"/>
          <p:cNvSpPr/>
          <p:nvPr/>
        </p:nvSpPr>
        <p:spPr>
          <a:xfrm>
            <a:off x="13284245" y="2370103"/>
            <a:ext cx="2072036" cy="1784458"/>
          </a:xfrm>
          <a:custGeom>
            <a:avLst/>
            <a:gdLst/>
            <a:ahLst/>
            <a:cxnLst/>
            <a:rect l="l" t="t" r="r" b="b"/>
            <a:pathLst>
              <a:path w="2072036" h="1784458">
                <a:moveTo>
                  <a:pt x="0" y="0"/>
                </a:moveTo>
                <a:lnTo>
                  <a:pt x="2072036" y="0"/>
                </a:lnTo>
                <a:lnTo>
                  <a:pt x="2072036" y="1784458"/>
                </a:lnTo>
                <a:lnTo>
                  <a:pt x="0" y="1784458"/>
                </a:lnTo>
                <a:lnTo>
                  <a:pt x="0" y="0"/>
                </a:lnTo>
                <a:close/>
              </a:path>
            </a:pathLst>
          </a:custGeom>
          <a:blipFill>
            <a:blip r:embed="rId10">
              <a:alphaModFix amt="60000"/>
            </a:blip>
            <a:stretch>
              <a:fillRect/>
            </a:stretch>
          </a:blipFill>
        </p:spPr>
      </p:sp>
      <p:sp>
        <p:nvSpPr>
          <p:cNvPr id="123" name="Freeform 123"/>
          <p:cNvSpPr/>
          <p:nvPr/>
        </p:nvSpPr>
        <p:spPr>
          <a:xfrm rot="-1214530">
            <a:off x="3254720" y="3052664"/>
            <a:ext cx="1342533" cy="1417119"/>
          </a:xfrm>
          <a:custGeom>
            <a:avLst/>
            <a:gdLst/>
            <a:ahLst/>
            <a:cxnLst/>
            <a:rect l="l" t="t" r="r" b="b"/>
            <a:pathLst>
              <a:path w="1342533" h="1417119">
                <a:moveTo>
                  <a:pt x="0" y="0"/>
                </a:moveTo>
                <a:lnTo>
                  <a:pt x="1342533" y="0"/>
                </a:lnTo>
                <a:lnTo>
                  <a:pt x="1342533" y="1417119"/>
                </a:lnTo>
                <a:lnTo>
                  <a:pt x="0" y="1417119"/>
                </a:lnTo>
                <a:lnTo>
                  <a:pt x="0" y="0"/>
                </a:lnTo>
                <a:close/>
              </a:path>
            </a:pathLst>
          </a:custGeom>
          <a:blipFill>
            <a:blip r:embed="rId11">
              <a:alphaModFix amt="59000"/>
            </a:blip>
            <a:stretch>
              <a:fillRect/>
            </a:stretch>
          </a:blipFill>
        </p:spPr>
      </p:sp>
      <p:sp>
        <p:nvSpPr>
          <p:cNvPr id="124" name="Freeform 124"/>
          <p:cNvSpPr/>
          <p:nvPr/>
        </p:nvSpPr>
        <p:spPr>
          <a:xfrm rot="-1477760">
            <a:off x="2482041" y="7281900"/>
            <a:ext cx="1461816" cy="1041382"/>
          </a:xfrm>
          <a:custGeom>
            <a:avLst/>
            <a:gdLst/>
            <a:ahLst/>
            <a:cxnLst/>
            <a:rect l="l" t="t" r="r" b="b"/>
            <a:pathLst>
              <a:path w="1461816" h="1041382">
                <a:moveTo>
                  <a:pt x="0" y="0"/>
                </a:moveTo>
                <a:lnTo>
                  <a:pt x="1461817" y="0"/>
                </a:lnTo>
                <a:lnTo>
                  <a:pt x="1461817" y="1041382"/>
                </a:lnTo>
                <a:lnTo>
                  <a:pt x="0" y="1041382"/>
                </a:lnTo>
                <a:lnTo>
                  <a:pt x="0" y="0"/>
                </a:lnTo>
                <a:close/>
              </a:path>
            </a:pathLst>
          </a:custGeom>
          <a:blipFill>
            <a:blip r:embed="rId12">
              <a:alphaModFix amt="44999"/>
            </a:blip>
            <a:stretch>
              <a:fillRect/>
            </a:stretch>
          </a:blipFill>
        </p:spPr>
      </p:sp>
      <p:sp>
        <p:nvSpPr>
          <p:cNvPr id="125" name="Freeform 125"/>
          <p:cNvSpPr/>
          <p:nvPr/>
        </p:nvSpPr>
        <p:spPr>
          <a:xfrm>
            <a:off x="14282399" y="7493940"/>
            <a:ext cx="882379" cy="617302"/>
          </a:xfrm>
          <a:custGeom>
            <a:avLst/>
            <a:gdLst/>
            <a:ahLst/>
            <a:cxnLst/>
            <a:rect l="l" t="t" r="r" b="b"/>
            <a:pathLst>
              <a:path w="882379" h="617302">
                <a:moveTo>
                  <a:pt x="0" y="0"/>
                </a:moveTo>
                <a:lnTo>
                  <a:pt x="882379" y="0"/>
                </a:lnTo>
                <a:lnTo>
                  <a:pt x="882379" y="617302"/>
                </a:lnTo>
                <a:lnTo>
                  <a:pt x="0" y="617302"/>
                </a:lnTo>
                <a:lnTo>
                  <a:pt x="0" y="0"/>
                </a:lnTo>
                <a:close/>
              </a:path>
            </a:pathLst>
          </a:custGeom>
          <a:blipFill>
            <a:blip r:embed="rId13"/>
            <a:stretch>
              <a:fillRect/>
            </a:stretch>
          </a:blipFill>
        </p:spPr>
      </p:sp>
      <p:grpSp>
        <p:nvGrpSpPr>
          <p:cNvPr id="126" name="Group 126"/>
          <p:cNvGrpSpPr/>
          <p:nvPr/>
        </p:nvGrpSpPr>
        <p:grpSpPr>
          <a:xfrm>
            <a:off x="15360361" y="8969483"/>
            <a:ext cx="1898939" cy="577634"/>
            <a:chOff x="0" y="0"/>
            <a:chExt cx="2531919" cy="770179"/>
          </a:xfrm>
        </p:grpSpPr>
        <p:sp>
          <p:nvSpPr>
            <p:cNvPr id="127" name="TextBox 127"/>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28" name="AutoShape 128"/>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29" name="Group 129"/>
            <p:cNvGrpSpPr/>
            <p:nvPr/>
          </p:nvGrpSpPr>
          <p:grpSpPr>
            <a:xfrm>
              <a:off x="0" y="0"/>
              <a:ext cx="2531919" cy="770179"/>
              <a:chOff x="0" y="0"/>
              <a:chExt cx="396776" cy="120694"/>
            </a:xfrm>
          </p:grpSpPr>
          <p:sp>
            <p:nvSpPr>
              <p:cNvPr id="130" name="Freeform 130"/>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31" name="TextBox 131"/>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sp>
        <p:nvSpPr>
          <p:cNvPr id="132" name="Freeform 132"/>
          <p:cNvSpPr/>
          <p:nvPr/>
        </p:nvSpPr>
        <p:spPr>
          <a:xfrm>
            <a:off x="12822683" y="728705"/>
            <a:ext cx="4684190" cy="958437"/>
          </a:xfrm>
          <a:custGeom>
            <a:avLst/>
            <a:gdLst/>
            <a:ahLst/>
            <a:cxnLst/>
            <a:rect l="l" t="t" r="r" b="b"/>
            <a:pathLst>
              <a:path w="4684190" h="958437">
                <a:moveTo>
                  <a:pt x="0" y="0"/>
                </a:moveTo>
                <a:lnTo>
                  <a:pt x="4684190" y="0"/>
                </a:lnTo>
                <a:lnTo>
                  <a:pt x="4684190" y="958437"/>
                </a:lnTo>
                <a:lnTo>
                  <a:pt x="0" y="958437"/>
                </a:lnTo>
                <a:lnTo>
                  <a:pt x="0" y="0"/>
                </a:lnTo>
                <a:close/>
              </a:path>
            </a:pathLst>
          </a:custGeom>
          <a:blipFill>
            <a:blip r:embed="rId1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377393"/>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5003747" y="330213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4" name="TextBox 114"/>
          <p:cNvSpPr txBox="1"/>
          <p:nvPr/>
        </p:nvSpPr>
        <p:spPr>
          <a:xfrm>
            <a:off x="3803788" y="366218"/>
            <a:ext cx="10764742" cy="912869"/>
          </a:xfrm>
          <a:prstGeom prst="rect">
            <a:avLst/>
          </a:prstGeom>
        </p:spPr>
        <p:txBody>
          <a:bodyPr lIns="0" tIns="0" rIns="0" bIns="0" rtlCol="0" anchor="t">
            <a:spAutoFit/>
          </a:bodyPr>
          <a:lstStyle/>
          <a:p>
            <a:pPr algn="ctr">
              <a:lnSpc>
                <a:spcPts val="7438"/>
              </a:lnSpc>
              <a:spcBef>
                <a:spcPct val="0"/>
              </a:spcBef>
            </a:pPr>
            <a:r>
              <a:rPr lang="en-US" sz="5313">
                <a:solidFill>
                  <a:srgbClr val="FFFFFF"/>
                </a:solidFill>
                <a:latin typeface="Gagalin"/>
                <a:ea typeface="Gagalin"/>
                <a:cs typeface="Gagalin"/>
                <a:sym typeface="Gagalin"/>
              </a:rPr>
              <a:t>East-India </a:t>
            </a:r>
            <a:r>
              <a:rPr lang="en-US" sz="5313">
                <a:solidFill>
                  <a:srgbClr val="5EFF95"/>
                </a:solidFill>
                <a:latin typeface="Gagalin"/>
                <a:ea typeface="Gagalin"/>
                <a:cs typeface="Gagalin"/>
                <a:sym typeface="Gagalin"/>
              </a:rPr>
              <a:t>Blockchain</a:t>
            </a:r>
            <a:r>
              <a:rPr lang="en-US" sz="5313">
                <a:solidFill>
                  <a:srgbClr val="FFFFFF"/>
                </a:solidFill>
                <a:latin typeface="Gagalin"/>
                <a:ea typeface="Gagalin"/>
                <a:cs typeface="Gagalin"/>
                <a:sym typeface="Gagalin"/>
              </a:rPr>
              <a:t> Summit 2.0 </a:t>
            </a:r>
          </a:p>
        </p:txBody>
      </p:sp>
      <p:sp>
        <p:nvSpPr>
          <p:cNvPr id="116" name="TextBox 116"/>
          <p:cNvSpPr txBox="1"/>
          <p:nvPr/>
        </p:nvSpPr>
        <p:spPr>
          <a:xfrm>
            <a:off x="-441936" y="2273485"/>
            <a:ext cx="7772400" cy="610167"/>
          </a:xfrm>
          <a:prstGeom prst="rect">
            <a:avLst/>
          </a:prstGeom>
        </p:spPr>
        <p:txBody>
          <a:bodyPr wrap="square" lIns="0" tIns="0" rIns="0" bIns="0" rtlCol="0" anchor="t">
            <a:spAutoFit/>
          </a:bodyPr>
          <a:lstStyle/>
          <a:p>
            <a:pPr algn="ctr">
              <a:lnSpc>
                <a:spcPts val="5040"/>
              </a:lnSpc>
            </a:pPr>
            <a:r>
              <a:rPr lang="en-US" sz="3600" b="1" dirty="0">
                <a:solidFill>
                  <a:srgbClr val="FFFFFF"/>
                </a:solidFill>
                <a:latin typeface="Times New Roman" panose="02020603050405020304" pitchFamily="18" charset="0"/>
                <a:ea typeface="Poppins Bold"/>
                <a:cs typeface="Times New Roman" panose="02020603050405020304" pitchFamily="18" charset="0"/>
                <a:sym typeface="Poppins Bold"/>
              </a:rPr>
              <a:t>Team Name: </a:t>
            </a: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Prime Squad</a:t>
            </a:r>
          </a:p>
        </p:txBody>
      </p:sp>
      <p:sp>
        <p:nvSpPr>
          <p:cNvPr id="117" name="TextBox 117"/>
          <p:cNvSpPr txBox="1"/>
          <p:nvPr/>
        </p:nvSpPr>
        <p:spPr>
          <a:xfrm>
            <a:off x="-152400" y="3204723"/>
            <a:ext cx="9475644" cy="610167"/>
          </a:xfrm>
          <a:prstGeom prst="rect">
            <a:avLst/>
          </a:prstGeom>
        </p:spPr>
        <p:txBody>
          <a:bodyPr wrap="square" lIns="0" tIns="0" rIns="0" bIns="0" rtlCol="0" anchor="t">
            <a:spAutoFit/>
          </a:bodyPr>
          <a:lstStyle/>
          <a:p>
            <a:pPr algn="ctr">
              <a:lnSpc>
                <a:spcPts val="5040"/>
              </a:lnSpc>
            </a:pPr>
            <a:r>
              <a:rPr lang="en-US" sz="3600" b="1" dirty="0">
                <a:solidFill>
                  <a:srgbClr val="FFFFFF"/>
                </a:solidFill>
                <a:latin typeface="Times New Roman" panose="02020603050405020304" pitchFamily="18" charset="0"/>
                <a:ea typeface="Poppins Bold"/>
                <a:cs typeface="Times New Roman" panose="02020603050405020304" pitchFamily="18" charset="0"/>
                <a:sym typeface="Poppins Bold"/>
              </a:rPr>
              <a:t>Team Leader Name: </a:t>
            </a: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Sanjai </a:t>
            </a:r>
            <a:r>
              <a:rPr lang="en-US" sz="3600" dirty="0" err="1">
                <a:solidFill>
                  <a:srgbClr val="FFFFFF"/>
                </a:solidFill>
                <a:latin typeface="Times New Roman" panose="02020603050405020304" pitchFamily="18" charset="0"/>
                <a:ea typeface="Poppins Bold"/>
                <a:cs typeface="Times New Roman" panose="02020603050405020304" pitchFamily="18" charset="0"/>
                <a:sym typeface="Poppins Bold"/>
              </a:rPr>
              <a:t>prasath</a:t>
            </a: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 M </a:t>
            </a:r>
          </a:p>
        </p:txBody>
      </p:sp>
      <p:sp>
        <p:nvSpPr>
          <p:cNvPr id="118" name="TextBox 118"/>
          <p:cNvSpPr txBox="1"/>
          <p:nvPr/>
        </p:nvSpPr>
        <p:spPr>
          <a:xfrm>
            <a:off x="-929662" y="4135961"/>
            <a:ext cx="8260126" cy="2512676"/>
          </a:xfrm>
          <a:prstGeom prst="rect">
            <a:avLst/>
          </a:prstGeom>
        </p:spPr>
        <p:txBody>
          <a:bodyPr wrap="square" lIns="0" tIns="0" rIns="0" bIns="0" rtlCol="0" anchor="t">
            <a:spAutoFit/>
          </a:bodyPr>
          <a:lstStyle/>
          <a:p>
            <a:pPr algn="ctr">
              <a:lnSpc>
                <a:spcPts val="5040"/>
              </a:lnSpc>
            </a:pPr>
            <a:r>
              <a:rPr lang="en-US" sz="3600" b="1" dirty="0">
                <a:solidFill>
                  <a:srgbClr val="FFFFFF"/>
                </a:solidFill>
                <a:latin typeface="Times New Roman" panose="02020603050405020304" pitchFamily="18" charset="0"/>
                <a:ea typeface="Poppins Bold"/>
                <a:cs typeface="Times New Roman" panose="02020603050405020304" pitchFamily="18" charset="0"/>
                <a:sym typeface="Poppins Bold"/>
              </a:rPr>
              <a:t>Team Members Name:</a:t>
            </a:r>
          </a:p>
          <a:p>
            <a:pPr marL="742950" indent="-742950" algn="ctr">
              <a:lnSpc>
                <a:spcPts val="5040"/>
              </a:lnSpc>
              <a:buAutoNum type="arabicPeriod"/>
            </a:pP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Sachin R</a:t>
            </a:r>
          </a:p>
          <a:p>
            <a:pPr marL="742950" indent="-742950" algn="ctr">
              <a:lnSpc>
                <a:spcPts val="5040"/>
              </a:lnSpc>
              <a:buAutoNum type="arabicPeriod"/>
            </a:pP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Suriya S</a:t>
            </a:r>
          </a:p>
          <a:p>
            <a:pPr algn="ctr">
              <a:lnSpc>
                <a:spcPts val="5040"/>
              </a:lnSpc>
            </a:pP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            3.   </a:t>
            </a:r>
            <a:r>
              <a:rPr lang="en-US" sz="3600" dirty="0" err="1">
                <a:solidFill>
                  <a:srgbClr val="FFFFFF"/>
                </a:solidFill>
                <a:latin typeface="Times New Roman" panose="02020603050405020304" pitchFamily="18" charset="0"/>
                <a:ea typeface="Poppins Bold"/>
                <a:cs typeface="Times New Roman" panose="02020603050405020304" pitchFamily="18" charset="0"/>
                <a:sym typeface="Poppins Bold"/>
              </a:rPr>
              <a:t>Veerabharathi</a:t>
            </a:r>
            <a:r>
              <a:rPr lang="en-US" sz="3600" dirty="0">
                <a:solidFill>
                  <a:srgbClr val="FFFFFF"/>
                </a:solidFill>
                <a:latin typeface="Times New Roman" panose="02020603050405020304" pitchFamily="18" charset="0"/>
                <a:ea typeface="Poppins Bold"/>
                <a:cs typeface="Times New Roman" panose="02020603050405020304" pitchFamily="18" charset="0"/>
                <a:sym typeface="Poppins Bold"/>
              </a:rPr>
              <a:t> V</a:t>
            </a:r>
          </a:p>
        </p:txBody>
      </p:sp>
      <p:sp>
        <p:nvSpPr>
          <p:cNvPr id="119" name="TextBox 119"/>
          <p:cNvSpPr txBox="1"/>
          <p:nvPr/>
        </p:nvSpPr>
        <p:spPr>
          <a:xfrm>
            <a:off x="891564" y="6969083"/>
            <a:ext cx="12877800" cy="2610971"/>
          </a:xfrm>
          <a:prstGeom prst="rect">
            <a:avLst/>
          </a:prstGeom>
        </p:spPr>
        <p:txBody>
          <a:bodyPr wrap="square" lIns="0" tIns="0" rIns="0" bIns="0" rtlCol="0" anchor="t">
            <a:spAutoFit/>
          </a:bodyPr>
          <a:lstStyle/>
          <a:p>
            <a:pPr algn="just">
              <a:lnSpc>
                <a:spcPts val="5040"/>
              </a:lnSpc>
            </a:pPr>
            <a:r>
              <a:rPr lang="en-US" sz="3600" b="1" dirty="0">
                <a:solidFill>
                  <a:srgbClr val="FFFFFF"/>
                </a:solidFill>
                <a:latin typeface="Times New Roman" panose="02020603050405020304" pitchFamily="18" charset="0"/>
                <a:ea typeface="Poppins Bold"/>
                <a:cs typeface="Times New Roman" panose="02020603050405020304" pitchFamily="18" charset="0"/>
                <a:sym typeface="Poppins Bold"/>
              </a:rPr>
              <a:t>Problem Statement:</a:t>
            </a:r>
          </a:p>
          <a:p>
            <a:pPr algn="just"/>
            <a:r>
              <a:rPr lang="en-US" sz="3200" dirty="0">
                <a:solidFill>
                  <a:schemeClr val="bg1"/>
                </a:solidFill>
                <a:latin typeface="Times New Roman" panose="02020603050405020304" pitchFamily="18" charset="0"/>
                <a:cs typeface="Times New Roman" panose="02020603050405020304" pitchFamily="18" charset="0"/>
              </a:rPr>
              <a:t>Government bonds are considered safe investments, but access for retail investors is limited due to high minimum investment sizes, complex onboarding, and lack of liquidity. Young investors and students are often excluded from these instruments.</a:t>
            </a:r>
            <a:endParaRPr lang="en-US" sz="3200" b="1" dirty="0">
              <a:solidFill>
                <a:schemeClr val="bg1"/>
              </a:solidFill>
              <a:latin typeface="Times New Roman" panose="02020603050405020304" pitchFamily="18" charset="0"/>
              <a:ea typeface="Poppins Bold"/>
              <a:cs typeface="Times New Roman" panose="02020603050405020304" pitchFamily="18" charset="0"/>
              <a:sym typeface="Poppins Bold"/>
            </a:endParaRPr>
          </a:p>
        </p:txBody>
      </p:sp>
      <p:grpSp>
        <p:nvGrpSpPr>
          <p:cNvPr id="120" name="Group 120"/>
          <p:cNvGrpSpPr/>
          <p:nvPr/>
        </p:nvGrpSpPr>
        <p:grpSpPr>
          <a:xfrm>
            <a:off x="15360361" y="8969483"/>
            <a:ext cx="1898939" cy="577634"/>
            <a:chOff x="0" y="0"/>
            <a:chExt cx="2531919" cy="770179"/>
          </a:xfrm>
        </p:grpSpPr>
        <p:sp>
          <p:nvSpPr>
            <p:cNvPr id="121" name="TextBox 121"/>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22" name="AutoShape 122"/>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23" name="Group 123"/>
            <p:cNvGrpSpPr/>
            <p:nvPr/>
          </p:nvGrpSpPr>
          <p:grpSpPr>
            <a:xfrm>
              <a:off x="0" y="0"/>
              <a:ext cx="2531919" cy="770179"/>
              <a:chOff x="0" y="0"/>
              <a:chExt cx="396776" cy="120694"/>
            </a:xfrm>
          </p:grpSpPr>
          <p:sp>
            <p:nvSpPr>
              <p:cNvPr id="124" name="Freeform 124"/>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5" name="TextBox 125"/>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5003747" y="330213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3" name="Freeform 113"/>
          <p:cNvSpPr/>
          <p:nvPr/>
        </p:nvSpPr>
        <p:spPr>
          <a:xfrm>
            <a:off x="-631684" y="1773558"/>
            <a:ext cx="19654736" cy="1744790"/>
          </a:xfrm>
          <a:custGeom>
            <a:avLst/>
            <a:gdLst/>
            <a:ahLst/>
            <a:cxnLst/>
            <a:rect l="l" t="t" r="r" b="b"/>
            <a:pathLst>
              <a:path w="19654736" h="1744790">
                <a:moveTo>
                  <a:pt x="0" y="0"/>
                </a:moveTo>
                <a:lnTo>
                  <a:pt x="19654736" y="0"/>
                </a:lnTo>
                <a:lnTo>
                  <a:pt x="19654736" y="1744789"/>
                </a:lnTo>
                <a:lnTo>
                  <a:pt x="0" y="1744789"/>
                </a:lnTo>
                <a:lnTo>
                  <a:pt x="0" y="0"/>
                </a:lnTo>
                <a:close/>
              </a:path>
            </a:pathLst>
          </a:custGeom>
          <a:blipFill>
            <a:blip r:embed="rId6"/>
            <a:stretch>
              <a:fillRect t="-10548" b="-10548"/>
            </a:stretch>
          </a:blipFill>
        </p:spPr>
        <p:txBody>
          <a:bodyPr/>
          <a:lstStyle/>
          <a:p>
            <a:endParaRPr lang="en-IN" dirty="0"/>
          </a:p>
        </p:txBody>
      </p:sp>
      <p:sp>
        <p:nvSpPr>
          <p:cNvPr id="114" name="TextBox 114"/>
          <p:cNvSpPr txBox="1"/>
          <p:nvPr/>
        </p:nvSpPr>
        <p:spPr>
          <a:xfrm>
            <a:off x="3803788" y="366218"/>
            <a:ext cx="10764742" cy="912869"/>
          </a:xfrm>
          <a:prstGeom prst="rect">
            <a:avLst/>
          </a:prstGeom>
        </p:spPr>
        <p:txBody>
          <a:bodyPr lIns="0" tIns="0" rIns="0" bIns="0" rtlCol="0" anchor="t">
            <a:spAutoFit/>
          </a:bodyPr>
          <a:lstStyle/>
          <a:p>
            <a:pPr algn="ctr">
              <a:lnSpc>
                <a:spcPts val="7438"/>
              </a:lnSpc>
              <a:spcBef>
                <a:spcPct val="0"/>
              </a:spcBef>
            </a:pPr>
            <a:r>
              <a:rPr lang="en-US" sz="5313">
                <a:solidFill>
                  <a:srgbClr val="FFFFFF"/>
                </a:solidFill>
                <a:latin typeface="Gagalin"/>
                <a:ea typeface="Gagalin"/>
                <a:cs typeface="Gagalin"/>
                <a:sym typeface="Gagalin"/>
              </a:rPr>
              <a:t>East-India </a:t>
            </a:r>
            <a:r>
              <a:rPr lang="en-US" sz="5313">
                <a:solidFill>
                  <a:srgbClr val="5EFF95"/>
                </a:solidFill>
                <a:latin typeface="Gagalin"/>
                <a:ea typeface="Gagalin"/>
                <a:cs typeface="Gagalin"/>
                <a:sym typeface="Gagalin"/>
              </a:rPr>
              <a:t>Blockchain</a:t>
            </a:r>
            <a:r>
              <a:rPr lang="en-US" sz="5313">
                <a:solidFill>
                  <a:srgbClr val="FFFFFF"/>
                </a:solidFill>
                <a:latin typeface="Gagalin"/>
                <a:ea typeface="Gagalin"/>
                <a:cs typeface="Gagalin"/>
                <a:sym typeface="Gagalin"/>
              </a:rPr>
              <a:t> Summit 2.0 </a:t>
            </a:r>
          </a:p>
        </p:txBody>
      </p:sp>
      <p:sp>
        <p:nvSpPr>
          <p:cNvPr id="115" name="TextBox 115"/>
          <p:cNvSpPr txBox="1"/>
          <p:nvPr/>
        </p:nvSpPr>
        <p:spPr>
          <a:xfrm>
            <a:off x="6234960" y="1916805"/>
            <a:ext cx="7100040" cy="889346"/>
          </a:xfrm>
          <a:prstGeom prst="rect">
            <a:avLst/>
          </a:prstGeom>
        </p:spPr>
        <p:txBody>
          <a:bodyPr wrap="square" lIns="0" tIns="0" rIns="0" bIns="0" rtlCol="0" anchor="t">
            <a:spAutoFit/>
          </a:bodyPr>
          <a:lstStyle/>
          <a:p>
            <a:pPr algn="ctr">
              <a:lnSpc>
                <a:spcPts val="7788"/>
              </a:lnSpc>
            </a:pPr>
            <a:r>
              <a:rPr lang="en-US" sz="5563" b="1" dirty="0">
                <a:solidFill>
                  <a:srgbClr val="FFFFFF"/>
                </a:solidFill>
                <a:latin typeface="Gagalin"/>
                <a:ea typeface="Gagalin"/>
                <a:cs typeface="Times New Roman" panose="02020603050405020304" pitchFamily="18" charset="0"/>
                <a:sym typeface="Gagalin"/>
              </a:rPr>
              <a:t>proposed solution</a:t>
            </a:r>
          </a:p>
        </p:txBody>
      </p:sp>
      <p:grpSp>
        <p:nvGrpSpPr>
          <p:cNvPr id="116" name="Group 116"/>
          <p:cNvGrpSpPr/>
          <p:nvPr/>
        </p:nvGrpSpPr>
        <p:grpSpPr>
          <a:xfrm>
            <a:off x="15360361" y="8969483"/>
            <a:ext cx="1898939" cy="577634"/>
            <a:chOff x="0" y="0"/>
            <a:chExt cx="2531919" cy="770179"/>
          </a:xfrm>
        </p:grpSpPr>
        <p:sp>
          <p:nvSpPr>
            <p:cNvPr id="117" name="TextBox 117"/>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18" name="AutoShape 118"/>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19" name="Group 119"/>
            <p:cNvGrpSpPr/>
            <p:nvPr/>
          </p:nvGrpSpPr>
          <p:grpSpPr>
            <a:xfrm>
              <a:off x="0" y="0"/>
              <a:ext cx="2531919" cy="770179"/>
              <a:chOff x="0" y="0"/>
              <a:chExt cx="396776" cy="120694"/>
            </a:xfrm>
          </p:grpSpPr>
          <p:sp>
            <p:nvSpPr>
              <p:cNvPr id="120" name="Freeform 120"/>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1" name="TextBox 121"/>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sp>
        <p:nvSpPr>
          <p:cNvPr id="123" name="TextBox 122">
            <a:extLst>
              <a:ext uri="{FF2B5EF4-FFF2-40B4-BE49-F238E27FC236}">
                <a16:creationId xmlns:a16="http://schemas.microsoft.com/office/drawing/2014/main" id="{B38D2BD7-27A7-324C-38D8-0389ABF6DEE8}"/>
              </a:ext>
            </a:extLst>
          </p:cNvPr>
          <p:cNvSpPr txBox="1"/>
          <p:nvPr/>
        </p:nvSpPr>
        <p:spPr>
          <a:xfrm>
            <a:off x="2057400" y="3296360"/>
            <a:ext cx="15222510" cy="4978735"/>
          </a:xfrm>
          <a:prstGeom prst="rect">
            <a:avLst/>
          </a:prstGeom>
          <a:noFill/>
        </p:spPr>
        <p:txBody>
          <a:bodyPr wrap="square">
            <a:spAutoFit/>
          </a:bodyPr>
          <a:lstStyle/>
          <a:p>
            <a:pPr algn="just">
              <a:lnSpc>
                <a:spcPct val="150000"/>
              </a:lnSpc>
            </a:pPr>
            <a:r>
              <a:rPr lang="en-US" sz="3600" dirty="0">
                <a:solidFill>
                  <a:schemeClr val="bg1"/>
                </a:solidFill>
                <a:latin typeface="Times New Roman" panose="02020603050405020304" pitchFamily="18" charset="0"/>
                <a:cs typeface="Times New Roman" panose="02020603050405020304" pitchFamily="18" charset="0"/>
              </a:rPr>
              <a:t>We propose a blockchain-based platform that tokenizes government bonds into small, fractional units. Each government bond is divided into digital tokens that represent partial ownership, allowing users to invest with very small amounts. These tokens can be purchased, held, and redeemed using stablecoins through smart contracts. The platform ensures transparent ownership tracking, automated yield distribution, and easy access for students and young investors.</a:t>
            </a:r>
            <a:endParaRPr lang="en-I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5003747" y="330213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3" name="Freeform 113"/>
          <p:cNvSpPr/>
          <p:nvPr/>
        </p:nvSpPr>
        <p:spPr>
          <a:xfrm>
            <a:off x="-381000" y="1551563"/>
            <a:ext cx="19654736" cy="1744790"/>
          </a:xfrm>
          <a:custGeom>
            <a:avLst/>
            <a:gdLst/>
            <a:ahLst/>
            <a:cxnLst/>
            <a:rect l="l" t="t" r="r" b="b"/>
            <a:pathLst>
              <a:path w="19654736" h="1744790">
                <a:moveTo>
                  <a:pt x="0" y="0"/>
                </a:moveTo>
                <a:lnTo>
                  <a:pt x="19654736" y="0"/>
                </a:lnTo>
                <a:lnTo>
                  <a:pt x="19654736" y="1744789"/>
                </a:lnTo>
                <a:lnTo>
                  <a:pt x="0" y="1744789"/>
                </a:lnTo>
                <a:lnTo>
                  <a:pt x="0" y="0"/>
                </a:lnTo>
                <a:close/>
              </a:path>
            </a:pathLst>
          </a:custGeom>
          <a:blipFill>
            <a:blip r:embed="rId6"/>
            <a:stretch>
              <a:fillRect t="-10548" b="-10548"/>
            </a:stretch>
          </a:blipFill>
        </p:spPr>
      </p:sp>
      <p:sp>
        <p:nvSpPr>
          <p:cNvPr id="114" name="TextBox 114"/>
          <p:cNvSpPr txBox="1"/>
          <p:nvPr/>
        </p:nvSpPr>
        <p:spPr>
          <a:xfrm>
            <a:off x="3803788" y="366218"/>
            <a:ext cx="10764742" cy="912800"/>
          </a:xfrm>
          <a:prstGeom prst="rect">
            <a:avLst/>
          </a:prstGeom>
        </p:spPr>
        <p:txBody>
          <a:bodyPr lIns="0" tIns="0" rIns="0" bIns="0" rtlCol="0" anchor="t">
            <a:spAutoFit/>
          </a:bodyPr>
          <a:lstStyle/>
          <a:p>
            <a:pPr algn="ctr">
              <a:lnSpc>
                <a:spcPts val="7438"/>
              </a:lnSpc>
              <a:spcBef>
                <a:spcPct val="0"/>
              </a:spcBef>
            </a:pPr>
            <a:r>
              <a:rPr lang="en-US" sz="5313">
                <a:solidFill>
                  <a:srgbClr val="FFFFFF"/>
                </a:solidFill>
                <a:latin typeface="Gagalin"/>
                <a:ea typeface="Gagalin"/>
                <a:cs typeface="Gagalin"/>
                <a:sym typeface="Gagalin"/>
              </a:rPr>
              <a:t>East-India </a:t>
            </a:r>
            <a:r>
              <a:rPr lang="en-US" sz="5313">
                <a:solidFill>
                  <a:srgbClr val="5EFF95"/>
                </a:solidFill>
                <a:latin typeface="Gagalin"/>
                <a:ea typeface="Gagalin"/>
                <a:cs typeface="Gagalin"/>
                <a:sym typeface="Gagalin"/>
              </a:rPr>
              <a:t>Blockchain </a:t>
            </a:r>
            <a:r>
              <a:rPr lang="en-US" sz="5313">
                <a:solidFill>
                  <a:srgbClr val="FFFFFF"/>
                </a:solidFill>
                <a:latin typeface="Gagalin"/>
                <a:ea typeface="Gagalin"/>
                <a:cs typeface="Gagalin"/>
                <a:sym typeface="Gagalin"/>
              </a:rPr>
              <a:t>Summit 2.0 </a:t>
            </a:r>
          </a:p>
        </p:txBody>
      </p:sp>
      <p:sp>
        <p:nvSpPr>
          <p:cNvPr id="115" name="TextBox 115"/>
          <p:cNvSpPr txBox="1"/>
          <p:nvPr/>
        </p:nvSpPr>
        <p:spPr>
          <a:xfrm>
            <a:off x="5584270" y="1916805"/>
            <a:ext cx="7293529" cy="889346"/>
          </a:xfrm>
          <a:prstGeom prst="rect">
            <a:avLst/>
          </a:prstGeom>
        </p:spPr>
        <p:txBody>
          <a:bodyPr wrap="square" lIns="0" tIns="0" rIns="0" bIns="0" rtlCol="0" anchor="t">
            <a:spAutoFit/>
          </a:bodyPr>
          <a:lstStyle/>
          <a:p>
            <a:pPr algn="ctr">
              <a:lnSpc>
                <a:spcPts val="7788"/>
              </a:lnSpc>
            </a:pPr>
            <a:r>
              <a:rPr lang="en-US" sz="5563" b="1" dirty="0">
                <a:solidFill>
                  <a:srgbClr val="FFFFFF"/>
                </a:solidFill>
                <a:latin typeface="Gagalin"/>
                <a:ea typeface="Gagalin"/>
                <a:cs typeface="Gagalin"/>
                <a:sym typeface="Gagalin"/>
              </a:rPr>
              <a:t>Architecture diagram</a:t>
            </a:r>
          </a:p>
        </p:txBody>
      </p:sp>
      <p:grpSp>
        <p:nvGrpSpPr>
          <p:cNvPr id="116" name="Group 116"/>
          <p:cNvGrpSpPr/>
          <p:nvPr/>
        </p:nvGrpSpPr>
        <p:grpSpPr>
          <a:xfrm>
            <a:off x="15849600" y="9166893"/>
            <a:ext cx="1898939" cy="577634"/>
            <a:chOff x="0" y="0"/>
            <a:chExt cx="2531919" cy="770179"/>
          </a:xfrm>
        </p:grpSpPr>
        <p:sp>
          <p:nvSpPr>
            <p:cNvPr id="117" name="TextBox 117"/>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18" name="AutoShape 118"/>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19" name="Group 119"/>
            <p:cNvGrpSpPr/>
            <p:nvPr/>
          </p:nvGrpSpPr>
          <p:grpSpPr>
            <a:xfrm>
              <a:off x="0" y="0"/>
              <a:ext cx="2531919" cy="770179"/>
              <a:chOff x="0" y="0"/>
              <a:chExt cx="396776" cy="120694"/>
            </a:xfrm>
          </p:grpSpPr>
          <p:sp>
            <p:nvSpPr>
              <p:cNvPr id="120" name="Freeform 120"/>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1" name="TextBox 121"/>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pic>
        <p:nvPicPr>
          <p:cNvPr id="140" name="Picture 139">
            <a:extLst>
              <a:ext uri="{FF2B5EF4-FFF2-40B4-BE49-F238E27FC236}">
                <a16:creationId xmlns:a16="http://schemas.microsoft.com/office/drawing/2014/main" id="{DAECE49E-499C-41B5-8D86-B88AAA8B42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6" y="2949398"/>
            <a:ext cx="8218381" cy="7337602"/>
          </a:xfrm>
          <a:prstGeom prst="rect">
            <a:avLst/>
          </a:prstGeom>
        </p:spPr>
      </p:pic>
      <p:sp>
        <p:nvSpPr>
          <p:cNvPr id="142" name="TextBox 141">
            <a:extLst>
              <a:ext uri="{FF2B5EF4-FFF2-40B4-BE49-F238E27FC236}">
                <a16:creationId xmlns:a16="http://schemas.microsoft.com/office/drawing/2014/main" id="{DD1287E2-73CA-D029-0FCF-0EA982ED7C26}"/>
              </a:ext>
            </a:extLst>
          </p:cNvPr>
          <p:cNvSpPr txBox="1"/>
          <p:nvPr/>
        </p:nvSpPr>
        <p:spPr>
          <a:xfrm>
            <a:off x="8337083" y="3084735"/>
            <a:ext cx="7293529" cy="6370975"/>
          </a:xfrm>
          <a:prstGeom prst="rect">
            <a:avLst/>
          </a:prstGeom>
          <a:noFill/>
        </p:spPr>
        <p:txBody>
          <a:bodyPr wrap="square">
            <a:spAutoFit/>
          </a:bodyPr>
          <a:lstStyle/>
          <a:p>
            <a:pPr algn="just">
              <a:buNone/>
            </a:pPr>
            <a:r>
              <a:rPr lang="en-US" sz="2400" b="1" i="1" dirty="0">
                <a:solidFill>
                  <a:schemeClr val="bg1"/>
                </a:solidFill>
                <a:latin typeface="Times New Roman" panose="02020603050405020304" pitchFamily="18" charset="0"/>
                <a:cs typeface="Times New Roman" panose="02020603050405020304" pitchFamily="18" charset="0"/>
              </a:rPr>
              <a:t>Architecture Explanation</a:t>
            </a:r>
          </a:p>
          <a:p>
            <a:pPr algn="just">
              <a:buNone/>
            </a:pPr>
            <a:r>
              <a:rPr lang="en-US" sz="2400" dirty="0">
                <a:solidFill>
                  <a:schemeClr val="bg1"/>
                </a:solidFill>
                <a:latin typeface="Times New Roman" panose="02020603050405020304" pitchFamily="18" charset="0"/>
                <a:cs typeface="Times New Roman" panose="02020603050405020304" pitchFamily="18" charset="0"/>
              </a:rPr>
              <a:t>The system consists of a user-facing platform connected to blockchain smart contracts. Users interact with the platform through a web interface to buy fractional government bond tokens using stablecoins. Smart contracts manage token creation, ownership tracking, interest distribution, and redemption. All transactions are recorded on the blockchain, ensuring transparency, security, and immutability without relying on centralized intermediaries.</a:t>
            </a:r>
          </a:p>
          <a:p>
            <a:pPr algn="just">
              <a:buNone/>
            </a:pPr>
            <a:r>
              <a:rPr lang="en-US" sz="2400" b="1" i="1" dirty="0">
                <a:solidFill>
                  <a:schemeClr val="bg1"/>
                </a:solidFill>
                <a:latin typeface="Times New Roman" panose="02020603050405020304" pitchFamily="18" charset="0"/>
                <a:cs typeface="Times New Roman" panose="02020603050405020304" pitchFamily="18" charset="0"/>
              </a:rPr>
              <a:t>Component Interaction</a:t>
            </a:r>
          </a:p>
          <a:p>
            <a:pPr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Users access the platform through a web application</a:t>
            </a:r>
          </a:p>
          <a:p>
            <a:pPr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Stablecoins are used for payment and settlement</a:t>
            </a:r>
          </a:p>
          <a:p>
            <a:pPr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Smart contracts handle bond token logic automatically</a:t>
            </a:r>
          </a:p>
          <a:p>
            <a:pPr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Blockchain stores ownership and transaction records</a:t>
            </a:r>
          </a:p>
          <a:p>
            <a:pPr algn="just">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Tokenized government bonds represent real-world assets digitally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5003747" y="330213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3" name="Freeform 113"/>
          <p:cNvSpPr/>
          <p:nvPr/>
        </p:nvSpPr>
        <p:spPr>
          <a:xfrm>
            <a:off x="-631684" y="1773558"/>
            <a:ext cx="19654736" cy="1744790"/>
          </a:xfrm>
          <a:custGeom>
            <a:avLst/>
            <a:gdLst/>
            <a:ahLst/>
            <a:cxnLst/>
            <a:rect l="l" t="t" r="r" b="b"/>
            <a:pathLst>
              <a:path w="19654736" h="1744790">
                <a:moveTo>
                  <a:pt x="0" y="0"/>
                </a:moveTo>
                <a:lnTo>
                  <a:pt x="19654736" y="0"/>
                </a:lnTo>
                <a:lnTo>
                  <a:pt x="19654736" y="1744789"/>
                </a:lnTo>
                <a:lnTo>
                  <a:pt x="0" y="1744789"/>
                </a:lnTo>
                <a:lnTo>
                  <a:pt x="0" y="0"/>
                </a:lnTo>
                <a:close/>
              </a:path>
            </a:pathLst>
          </a:custGeom>
          <a:blipFill>
            <a:blip r:embed="rId6"/>
            <a:stretch>
              <a:fillRect t="-10548" b="-10548"/>
            </a:stretch>
          </a:blipFill>
        </p:spPr>
      </p:sp>
      <p:sp>
        <p:nvSpPr>
          <p:cNvPr id="114" name="TextBox 114"/>
          <p:cNvSpPr txBox="1"/>
          <p:nvPr/>
        </p:nvSpPr>
        <p:spPr>
          <a:xfrm>
            <a:off x="3803788" y="366218"/>
            <a:ext cx="10764742" cy="912869"/>
          </a:xfrm>
          <a:prstGeom prst="rect">
            <a:avLst/>
          </a:prstGeom>
        </p:spPr>
        <p:txBody>
          <a:bodyPr lIns="0" tIns="0" rIns="0" bIns="0" rtlCol="0" anchor="t">
            <a:spAutoFit/>
          </a:bodyPr>
          <a:lstStyle/>
          <a:p>
            <a:pPr algn="ctr">
              <a:lnSpc>
                <a:spcPts val="7438"/>
              </a:lnSpc>
              <a:spcBef>
                <a:spcPct val="0"/>
              </a:spcBef>
            </a:pPr>
            <a:r>
              <a:rPr lang="en-US" sz="5313">
                <a:solidFill>
                  <a:srgbClr val="FFFFFF"/>
                </a:solidFill>
                <a:latin typeface="Gagalin"/>
                <a:ea typeface="Gagalin"/>
                <a:cs typeface="Gagalin"/>
                <a:sym typeface="Gagalin"/>
              </a:rPr>
              <a:t>East-India </a:t>
            </a:r>
            <a:r>
              <a:rPr lang="en-US" sz="5313">
                <a:solidFill>
                  <a:srgbClr val="5EFF95"/>
                </a:solidFill>
                <a:latin typeface="Gagalin"/>
                <a:ea typeface="Gagalin"/>
                <a:cs typeface="Gagalin"/>
                <a:sym typeface="Gagalin"/>
              </a:rPr>
              <a:t>Blockchain</a:t>
            </a:r>
            <a:r>
              <a:rPr lang="en-US" sz="5313">
                <a:solidFill>
                  <a:srgbClr val="FFFFFF"/>
                </a:solidFill>
                <a:latin typeface="Gagalin"/>
                <a:ea typeface="Gagalin"/>
                <a:cs typeface="Gagalin"/>
                <a:sym typeface="Gagalin"/>
              </a:rPr>
              <a:t> Summit 2.0 </a:t>
            </a:r>
          </a:p>
        </p:txBody>
      </p:sp>
      <p:sp>
        <p:nvSpPr>
          <p:cNvPr id="115" name="TextBox 115"/>
          <p:cNvSpPr txBox="1"/>
          <p:nvPr/>
        </p:nvSpPr>
        <p:spPr>
          <a:xfrm>
            <a:off x="5827292" y="1916805"/>
            <a:ext cx="6821908" cy="889346"/>
          </a:xfrm>
          <a:prstGeom prst="rect">
            <a:avLst/>
          </a:prstGeom>
        </p:spPr>
        <p:txBody>
          <a:bodyPr wrap="square" lIns="0" tIns="0" rIns="0" bIns="0" rtlCol="0" anchor="t">
            <a:spAutoFit/>
          </a:bodyPr>
          <a:lstStyle/>
          <a:p>
            <a:pPr algn="ctr">
              <a:lnSpc>
                <a:spcPts val="7788"/>
              </a:lnSpc>
            </a:pPr>
            <a:r>
              <a:rPr lang="en-US" sz="5563" b="1" dirty="0">
                <a:solidFill>
                  <a:srgbClr val="FFFFFF"/>
                </a:solidFill>
                <a:latin typeface="Gagalin"/>
                <a:ea typeface="Gagalin"/>
                <a:cs typeface="Gagalin"/>
                <a:sym typeface="Gagalin"/>
              </a:rPr>
              <a:t>software prototype</a:t>
            </a:r>
          </a:p>
        </p:txBody>
      </p:sp>
      <p:grpSp>
        <p:nvGrpSpPr>
          <p:cNvPr id="116" name="Group 116"/>
          <p:cNvGrpSpPr/>
          <p:nvPr/>
        </p:nvGrpSpPr>
        <p:grpSpPr>
          <a:xfrm>
            <a:off x="15360361" y="8969483"/>
            <a:ext cx="1898939" cy="577634"/>
            <a:chOff x="0" y="0"/>
            <a:chExt cx="2531919" cy="770179"/>
          </a:xfrm>
        </p:grpSpPr>
        <p:sp>
          <p:nvSpPr>
            <p:cNvPr id="117" name="TextBox 117"/>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18" name="AutoShape 118"/>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19" name="Group 119"/>
            <p:cNvGrpSpPr/>
            <p:nvPr/>
          </p:nvGrpSpPr>
          <p:grpSpPr>
            <a:xfrm>
              <a:off x="0" y="0"/>
              <a:ext cx="2531919" cy="770179"/>
              <a:chOff x="0" y="0"/>
              <a:chExt cx="396776" cy="120694"/>
            </a:xfrm>
          </p:grpSpPr>
          <p:sp>
            <p:nvSpPr>
              <p:cNvPr id="120" name="Freeform 120"/>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1" name="TextBox 121"/>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pic>
        <p:nvPicPr>
          <p:cNvPr id="127" name="Picture 126">
            <a:extLst>
              <a:ext uri="{FF2B5EF4-FFF2-40B4-BE49-F238E27FC236}">
                <a16:creationId xmlns:a16="http://schemas.microsoft.com/office/drawing/2014/main" id="{8EBE733F-3D5F-84B1-D4F6-CE15CD9E55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491" y="4574325"/>
            <a:ext cx="8416623" cy="5217375"/>
          </a:xfrm>
          <a:prstGeom prst="rect">
            <a:avLst/>
          </a:prstGeom>
        </p:spPr>
      </p:pic>
      <p:sp>
        <p:nvSpPr>
          <p:cNvPr id="129" name="TextBox 128">
            <a:extLst>
              <a:ext uri="{FF2B5EF4-FFF2-40B4-BE49-F238E27FC236}">
                <a16:creationId xmlns:a16="http://schemas.microsoft.com/office/drawing/2014/main" id="{C8BC28D8-FC93-2BB1-810D-9EEFC82D155F}"/>
              </a:ext>
            </a:extLst>
          </p:cNvPr>
          <p:cNvSpPr txBox="1"/>
          <p:nvPr/>
        </p:nvSpPr>
        <p:spPr>
          <a:xfrm>
            <a:off x="322072" y="3056329"/>
            <a:ext cx="17127728" cy="6863417"/>
          </a:xfrm>
          <a:prstGeom prst="rect">
            <a:avLst/>
          </a:prstGeom>
          <a:noFill/>
        </p:spPr>
        <p:txBody>
          <a:bodyPr wrap="square">
            <a:spAutoFit/>
          </a:bodyPr>
          <a:lstStyle/>
          <a:p>
            <a:pPr algn="just">
              <a:buNone/>
            </a:pPr>
            <a:r>
              <a:rPr lang="en-US" sz="2200" b="1" dirty="0">
                <a:solidFill>
                  <a:schemeClr val="bg1"/>
                </a:solidFill>
                <a:latin typeface="Times New Roman" panose="02020603050405020304" pitchFamily="18" charset="0"/>
                <a:cs typeface="Times New Roman" panose="02020603050405020304" pitchFamily="18" charset="0"/>
              </a:rPr>
              <a:t>Prototype Overview</a:t>
            </a:r>
          </a:p>
          <a:p>
            <a:pPr algn="just">
              <a:buNone/>
            </a:pPr>
            <a:r>
              <a:rPr lang="en-US" sz="2200" dirty="0">
                <a:solidFill>
                  <a:schemeClr val="bg1"/>
                </a:solidFill>
                <a:latin typeface="Times New Roman" panose="02020603050405020304" pitchFamily="18" charset="0"/>
                <a:cs typeface="Times New Roman" panose="02020603050405020304" pitchFamily="18" charset="0"/>
              </a:rPr>
              <a:t>The proposed software prototype is a web-based application that allows users to access tokenized government bonds through a simple and user-friendly interface. The platform demonstrates how users can purchase fractional bond tokens using stablecoins, view their investment details, track yields, and redeem tokens at maturity.</a:t>
            </a:r>
          </a:p>
          <a:p>
            <a:pPr algn="just">
              <a:buNone/>
            </a:pPr>
            <a:br>
              <a:rPr lang="en-US" sz="2200" dirty="0">
                <a:solidFill>
                  <a:schemeClr val="bg1"/>
                </a:solidFill>
                <a:latin typeface="Times New Roman" panose="02020603050405020304" pitchFamily="18" charset="0"/>
                <a:cs typeface="Times New Roman" panose="02020603050405020304" pitchFamily="18" charset="0"/>
              </a:rPr>
            </a:br>
            <a:endParaRPr lang="en-US" sz="2200" dirty="0">
              <a:solidFill>
                <a:schemeClr val="bg1"/>
              </a:solidFill>
              <a:latin typeface="Times New Roman" panose="02020603050405020304" pitchFamily="18" charset="0"/>
              <a:cs typeface="Times New Roman" panose="02020603050405020304" pitchFamily="18" charset="0"/>
            </a:endParaRPr>
          </a:p>
          <a:p>
            <a:pPr algn="just">
              <a:buNone/>
            </a:pPr>
            <a:r>
              <a:rPr lang="en-US" sz="2200" b="1" dirty="0">
                <a:solidFill>
                  <a:schemeClr val="bg1"/>
                </a:solidFill>
                <a:latin typeface="Times New Roman" panose="02020603050405020304" pitchFamily="18" charset="0"/>
                <a:cs typeface="Times New Roman" panose="02020603050405020304" pitchFamily="18" charset="0"/>
              </a:rPr>
              <a:t>Key Screens in the Prototype</a:t>
            </a:r>
          </a:p>
          <a:p>
            <a:pPr algn="just">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User Dashboard</a:t>
            </a:r>
            <a:endParaRPr lang="en-US" sz="2200"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View available government bonds</a:t>
            </a: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See invested amount and ownership details</a:t>
            </a:r>
          </a:p>
          <a:p>
            <a:pPr algn="just">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Bond Purchase Screen</a:t>
            </a:r>
            <a:endParaRPr lang="en-US" sz="2200"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Select bond</a:t>
            </a: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Choose fractional amount</a:t>
            </a: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Pay using stablecoins</a:t>
            </a:r>
          </a:p>
          <a:p>
            <a:pPr algn="just">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Yield Visualization</a:t>
            </a:r>
            <a:endParaRPr lang="en-US" sz="2200"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Displays expected interest</a:t>
            </a: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Shows maturity date and total returns</a:t>
            </a:r>
          </a:p>
          <a:p>
            <a:pPr algn="just">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Wallet Integration</a:t>
            </a:r>
            <a:endParaRPr lang="en-US" sz="2200"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Connects user wallet</a:t>
            </a:r>
          </a:p>
          <a:p>
            <a:pPr marL="742950" lvl="1" indent="-285750" algn="just">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Displays token balance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4866810" y="331470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3" name="Freeform 113"/>
          <p:cNvSpPr/>
          <p:nvPr/>
        </p:nvSpPr>
        <p:spPr>
          <a:xfrm>
            <a:off x="-641209" y="1547790"/>
            <a:ext cx="19654736" cy="1744790"/>
          </a:xfrm>
          <a:custGeom>
            <a:avLst/>
            <a:gdLst/>
            <a:ahLst/>
            <a:cxnLst/>
            <a:rect l="l" t="t" r="r" b="b"/>
            <a:pathLst>
              <a:path w="19654736" h="1744790">
                <a:moveTo>
                  <a:pt x="0" y="0"/>
                </a:moveTo>
                <a:lnTo>
                  <a:pt x="19654736" y="0"/>
                </a:lnTo>
                <a:lnTo>
                  <a:pt x="19654736" y="1744789"/>
                </a:lnTo>
                <a:lnTo>
                  <a:pt x="0" y="1744789"/>
                </a:lnTo>
                <a:lnTo>
                  <a:pt x="0" y="0"/>
                </a:lnTo>
                <a:close/>
              </a:path>
            </a:pathLst>
          </a:custGeom>
          <a:blipFill>
            <a:blip r:embed="rId6"/>
            <a:stretch>
              <a:fillRect t="-10548" b="-10548"/>
            </a:stretch>
          </a:blipFill>
        </p:spPr>
      </p:sp>
      <p:sp>
        <p:nvSpPr>
          <p:cNvPr id="114" name="TextBox 114"/>
          <p:cNvSpPr txBox="1"/>
          <p:nvPr/>
        </p:nvSpPr>
        <p:spPr>
          <a:xfrm>
            <a:off x="3803788" y="366218"/>
            <a:ext cx="10764742" cy="912869"/>
          </a:xfrm>
          <a:prstGeom prst="rect">
            <a:avLst/>
          </a:prstGeom>
        </p:spPr>
        <p:txBody>
          <a:bodyPr lIns="0" tIns="0" rIns="0" bIns="0" rtlCol="0" anchor="t">
            <a:spAutoFit/>
          </a:bodyPr>
          <a:lstStyle/>
          <a:p>
            <a:pPr algn="ctr">
              <a:lnSpc>
                <a:spcPts val="7438"/>
              </a:lnSpc>
              <a:spcBef>
                <a:spcPct val="0"/>
              </a:spcBef>
            </a:pPr>
            <a:r>
              <a:rPr lang="en-US" sz="5313">
                <a:solidFill>
                  <a:srgbClr val="FFFFFF"/>
                </a:solidFill>
                <a:latin typeface="Gagalin"/>
                <a:ea typeface="Gagalin"/>
                <a:cs typeface="Gagalin"/>
                <a:sym typeface="Gagalin"/>
              </a:rPr>
              <a:t>East-India </a:t>
            </a:r>
            <a:r>
              <a:rPr lang="en-US" sz="5313">
                <a:solidFill>
                  <a:srgbClr val="5EFF95"/>
                </a:solidFill>
                <a:latin typeface="Gagalin"/>
                <a:ea typeface="Gagalin"/>
                <a:cs typeface="Gagalin"/>
                <a:sym typeface="Gagalin"/>
              </a:rPr>
              <a:t>Blockchain</a:t>
            </a:r>
            <a:r>
              <a:rPr lang="en-US" sz="5313">
                <a:solidFill>
                  <a:srgbClr val="FFFFFF"/>
                </a:solidFill>
                <a:latin typeface="Gagalin"/>
                <a:ea typeface="Gagalin"/>
                <a:cs typeface="Gagalin"/>
                <a:sym typeface="Gagalin"/>
              </a:rPr>
              <a:t> Summit 2.0 </a:t>
            </a:r>
          </a:p>
        </p:txBody>
      </p:sp>
      <p:sp>
        <p:nvSpPr>
          <p:cNvPr id="115" name="TextBox 115"/>
          <p:cNvSpPr txBox="1"/>
          <p:nvPr/>
        </p:nvSpPr>
        <p:spPr>
          <a:xfrm>
            <a:off x="5170994" y="1916805"/>
            <a:ext cx="8392606" cy="889346"/>
          </a:xfrm>
          <a:prstGeom prst="rect">
            <a:avLst/>
          </a:prstGeom>
        </p:spPr>
        <p:txBody>
          <a:bodyPr wrap="square" lIns="0" tIns="0" rIns="0" bIns="0" rtlCol="0" anchor="t">
            <a:spAutoFit/>
          </a:bodyPr>
          <a:lstStyle/>
          <a:p>
            <a:pPr algn="ctr">
              <a:lnSpc>
                <a:spcPts val="7788"/>
              </a:lnSpc>
            </a:pPr>
            <a:r>
              <a:rPr lang="en-US" sz="5563" b="1" dirty="0" err="1">
                <a:solidFill>
                  <a:srgbClr val="FFFFFF"/>
                </a:solidFill>
                <a:latin typeface="Gagalin"/>
                <a:ea typeface="Gagalin"/>
                <a:cs typeface="Gagalin"/>
                <a:sym typeface="Gagalin"/>
              </a:rPr>
              <a:t>usp</a:t>
            </a:r>
            <a:r>
              <a:rPr lang="en-US" sz="5563" b="1" dirty="0">
                <a:solidFill>
                  <a:srgbClr val="FFFFFF"/>
                </a:solidFill>
                <a:latin typeface="Gagalin"/>
                <a:ea typeface="Gagalin"/>
                <a:cs typeface="Gagalin"/>
                <a:sym typeface="Gagalin"/>
              </a:rPr>
              <a:t> &amp; business approach</a:t>
            </a:r>
          </a:p>
        </p:txBody>
      </p:sp>
      <p:grpSp>
        <p:nvGrpSpPr>
          <p:cNvPr id="116" name="Group 116"/>
          <p:cNvGrpSpPr/>
          <p:nvPr/>
        </p:nvGrpSpPr>
        <p:grpSpPr>
          <a:xfrm>
            <a:off x="15660974" y="9029700"/>
            <a:ext cx="1898939" cy="577634"/>
            <a:chOff x="0" y="0"/>
            <a:chExt cx="2531919" cy="770179"/>
          </a:xfrm>
        </p:grpSpPr>
        <p:sp>
          <p:nvSpPr>
            <p:cNvPr id="117" name="TextBox 117"/>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18" name="AutoShape 118"/>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19" name="Group 119"/>
            <p:cNvGrpSpPr/>
            <p:nvPr/>
          </p:nvGrpSpPr>
          <p:grpSpPr>
            <a:xfrm>
              <a:off x="0" y="0"/>
              <a:ext cx="2531919" cy="770179"/>
              <a:chOff x="0" y="0"/>
              <a:chExt cx="396776" cy="120694"/>
            </a:xfrm>
          </p:grpSpPr>
          <p:sp>
            <p:nvSpPr>
              <p:cNvPr id="120" name="Freeform 120"/>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1" name="TextBox 121"/>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sp>
        <p:nvSpPr>
          <p:cNvPr id="123" name="TextBox 122">
            <a:extLst>
              <a:ext uri="{FF2B5EF4-FFF2-40B4-BE49-F238E27FC236}">
                <a16:creationId xmlns:a16="http://schemas.microsoft.com/office/drawing/2014/main" id="{1AA6BFB6-1B00-821E-0D36-75DCDA4E2446}"/>
              </a:ext>
            </a:extLst>
          </p:cNvPr>
          <p:cNvSpPr txBox="1"/>
          <p:nvPr/>
        </p:nvSpPr>
        <p:spPr>
          <a:xfrm>
            <a:off x="533400" y="2806151"/>
            <a:ext cx="11755160" cy="3442289"/>
          </a:xfrm>
          <a:prstGeom prst="rect">
            <a:avLst/>
          </a:prstGeom>
          <a:noFill/>
        </p:spPr>
        <p:txBody>
          <a:bodyPr wrap="square">
            <a:spAutoFit/>
          </a:bodyPr>
          <a:lstStyle/>
          <a:p>
            <a:pPr algn="just">
              <a:lnSpc>
                <a:spcPct val="150000"/>
              </a:lnSpc>
              <a:buNone/>
            </a:pPr>
            <a:r>
              <a:rPr lang="en-US" sz="2800" b="1" u="sng" dirty="0">
                <a:solidFill>
                  <a:schemeClr val="bg1"/>
                </a:solidFill>
                <a:latin typeface="Times New Roman" panose="02020603050405020304" pitchFamily="18" charset="0"/>
                <a:cs typeface="Times New Roman" panose="02020603050405020304" pitchFamily="18" charset="0"/>
              </a:rPr>
              <a:t>Our USP</a:t>
            </a:r>
          </a:p>
          <a:p>
            <a:pPr algn="just">
              <a:lnSpc>
                <a:spcPct val="150000"/>
              </a:lnSpc>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Enables </a:t>
            </a:r>
            <a:r>
              <a:rPr lang="en-US" sz="2400" b="1" dirty="0">
                <a:solidFill>
                  <a:schemeClr val="bg1"/>
                </a:solidFill>
                <a:latin typeface="Times New Roman" panose="02020603050405020304" pitchFamily="18" charset="0"/>
                <a:cs typeface="Times New Roman" panose="02020603050405020304" pitchFamily="18" charset="0"/>
              </a:rPr>
              <a:t>fractional ownership</a:t>
            </a:r>
            <a:r>
              <a:rPr lang="en-US" sz="2400" dirty="0">
                <a:solidFill>
                  <a:schemeClr val="bg1"/>
                </a:solidFill>
                <a:latin typeface="Times New Roman" panose="02020603050405020304" pitchFamily="18" charset="0"/>
                <a:cs typeface="Times New Roman" panose="02020603050405020304" pitchFamily="18" charset="0"/>
              </a:rPr>
              <a:t> of government bonds for students and small investors</a:t>
            </a:r>
          </a:p>
          <a:p>
            <a:pPr algn="just">
              <a:lnSpc>
                <a:spcPct val="150000"/>
              </a:lnSpc>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Uses </a:t>
            </a:r>
            <a:r>
              <a:rPr lang="en-US" sz="2400" b="1" dirty="0">
                <a:solidFill>
                  <a:schemeClr val="bg1"/>
                </a:solidFill>
                <a:latin typeface="Times New Roman" panose="02020603050405020304" pitchFamily="18" charset="0"/>
                <a:cs typeface="Times New Roman" panose="02020603050405020304" pitchFamily="18" charset="0"/>
              </a:rPr>
              <a:t>blockchain</a:t>
            </a:r>
            <a:r>
              <a:rPr lang="en-US" sz="2400" dirty="0">
                <a:solidFill>
                  <a:schemeClr val="bg1"/>
                </a:solidFill>
                <a:latin typeface="Times New Roman" panose="02020603050405020304" pitchFamily="18" charset="0"/>
                <a:cs typeface="Times New Roman" panose="02020603050405020304" pitchFamily="18" charset="0"/>
              </a:rPr>
              <a:t> to ensure transparent and tamper-proof ownership records</a:t>
            </a:r>
          </a:p>
          <a:p>
            <a:pPr algn="just">
              <a:lnSpc>
                <a:spcPct val="150000"/>
              </a:lnSpc>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Automated yield distribution</a:t>
            </a:r>
            <a:r>
              <a:rPr lang="en-US" sz="2400" dirty="0">
                <a:solidFill>
                  <a:schemeClr val="bg1"/>
                </a:solidFill>
                <a:latin typeface="Times New Roman" panose="02020603050405020304" pitchFamily="18" charset="0"/>
                <a:cs typeface="Times New Roman" panose="02020603050405020304" pitchFamily="18" charset="0"/>
              </a:rPr>
              <a:t> through smart contracts</a:t>
            </a:r>
          </a:p>
          <a:p>
            <a:pPr algn="just">
              <a:lnSpc>
                <a:spcPct val="150000"/>
              </a:lnSpc>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Stablecoin-based settlement</a:t>
            </a:r>
            <a:r>
              <a:rPr lang="en-US" sz="2400" dirty="0">
                <a:solidFill>
                  <a:schemeClr val="bg1"/>
                </a:solidFill>
                <a:latin typeface="Times New Roman" panose="02020603050405020304" pitchFamily="18" charset="0"/>
                <a:cs typeface="Times New Roman" panose="02020603050405020304" pitchFamily="18" charset="0"/>
              </a:rPr>
              <a:t> for fast and easy transactions</a:t>
            </a:r>
          </a:p>
          <a:p>
            <a:pPr algn="just">
              <a:lnSpc>
                <a:spcPct val="150000"/>
              </a:lnSpc>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Combines </a:t>
            </a:r>
            <a:r>
              <a:rPr lang="en-US" sz="2400" b="1" dirty="0">
                <a:solidFill>
                  <a:schemeClr val="bg1"/>
                </a:solidFill>
                <a:latin typeface="Times New Roman" panose="02020603050405020304" pitchFamily="18" charset="0"/>
                <a:cs typeface="Times New Roman" panose="02020603050405020304" pitchFamily="18" charset="0"/>
              </a:rPr>
              <a:t>safe investment</a:t>
            </a:r>
            <a:r>
              <a:rPr lang="en-US" sz="2400" dirty="0">
                <a:solidFill>
                  <a:schemeClr val="bg1"/>
                </a:solidFill>
                <a:latin typeface="Times New Roman" panose="02020603050405020304" pitchFamily="18" charset="0"/>
                <a:cs typeface="Times New Roman" panose="02020603050405020304" pitchFamily="18" charset="0"/>
              </a:rPr>
              <a:t> with </a:t>
            </a:r>
            <a:r>
              <a:rPr lang="en-US" sz="2400" b="1" dirty="0">
                <a:solidFill>
                  <a:schemeClr val="bg1"/>
                </a:solidFill>
                <a:latin typeface="Times New Roman" panose="02020603050405020304" pitchFamily="18" charset="0"/>
                <a:cs typeface="Times New Roman" panose="02020603050405020304" pitchFamily="18" charset="0"/>
              </a:rPr>
              <a:t>digital accessibility</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27" name="TextBox 126">
            <a:extLst>
              <a:ext uri="{FF2B5EF4-FFF2-40B4-BE49-F238E27FC236}">
                <a16:creationId xmlns:a16="http://schemas.microsoft.com/office/drawing/2014/main" id="{294F46B5-DDFF-6DA9-2B0A-1B41C9A9EF54}"/>
              </a:ext>
            </a:extLst>
          </p:cNvPr>
          <p:cNvSpPr txBox="1"/>
          <p:nvPr/>
        </p:nvSpPr>
        <p:spPr>
          <a:xfrm>
            <a:off x="505918" y="6278680"/>
            <a:ext cx="15155056" cy="3442289"/>
          </a:xfrm>
          <a:prstGeom prst="rect">
            <a:avLst/>
          </a:prstGeom>
          <a:noFill/>
        </p:spPr>
        <p:txBody>
          <a:bodyPr wrap="square">
            <a:spAutoFit/>
          </a:bodyPr>
          <a:lstStyle/>
          <a:p>
            <a:pPr algn="just">
              <a:lnSpc>
                <a:spcPct val="150000"/>
              </a:lnSpc>
              <a:buNone/>
            </a:pPr>
            <a:r>
              <a:rPr lang="en-US" sz="2800" b="1" u="sng" dirty="0">
                <a:solidFill>
                  <a:schemeClr val="bg1"/>
                </a:solidFill>
                <a:latin typeface="Times New Roman" panose="02020603050405020304" pitchFamily="18" charset="0"/>
                <a:cs typeface="Times New Roman" panose="02020603050405020304" pitchFamily="18" charset="0"/>
              </a:rPr>
              <a:t>Business Approach</a:t>
            </a:r>
          </a:p>
          <a:p>
            <a:pPr>
              <a:lnSpc>
                <a:spcPct val="150000"/>
              </a:lnSpc>
              <a:buNone/>
            </a:pPr>
            <a:r>
              <a:rPr lang="en-US" sz="2400" dirty="0">
                <a:solidFill>
                  <a:schemeClr val="bg1"/>
                </a:solidFill>
                <a:latin typeface="Times New Roman" panose="02020603050405020304" pitchFamily="18" charset="0"/>
                <a:cs typeface="Times New Roman" panose="02020603050405020304" pitchFamily="18" charset="0"/>
              </a:rPr>
              <a:t>The platform follows a digital-first and user-centric approach to make government bond investments accessible to a wider audience. By enabling fractional ownership through blockchain technology, the system lowers the entry barrier for students and small investors. Revenue is generated through minimal transaction and service fees, while maintaining affordability and transparency. The platform is designed to scale across different bond types and expand into other real-world assets in the future.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5003747" y="330213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3" name="Freeform 113"/>
          <p:cNvSpPr/>
          <p:nvPr/>
        </p:nvSpPr>
        <p:spPr>
          <a:xfrm>
            <a:off x="-631684" y="1773558"/>
            <a:ext cx="19654736" cy="1744790"/>
          </a:xfrm>
          <a:custGeom>
            <a:avLst/>
            <a:gdLst/>
            <a:ahLst/>
            <a:cxnLst/>
            <a:rect l="l" t="t" r="r" b="b"/>
            <a:pathLst>
              <a:path w="19654736" h="1744790">
                <a:moveTo>
                  <a:pt x="0" y="0"/>
                </a:moveTo>
                <a:lnTo>
                  <a:pt x="19654736" y="0"/>
                </a:lnTo>
                <a:lnTo>
                  <a:pt x="19654736" y="1744789"/>
                </a:lnTo>
                <a:lnTo>
                  <a:pt x="0" y="1744789"/>
                </a:lnTo>
                <a:lnTo>
                  <a:pt x="0" y="0"/>
                </a:lnTo>
                <a:close/>
              </a:path>
            </a:pathLst>
          </a:custGeom>
          <a:blipFill>
            <a:blip r:embed="rId6"/>
            <a:stretch>
              <a:fillRect t="-10548" b="-10548"/>
            </a:stretch>
          </a:blipFill>
        </p:spPr>
      </p:sp>
      <p:sp>
        <p:nvSpPr>
          <p:cNvPr id="114" name="TextBox 114"/>
          <p:cNvSpPr txBox="1"/>
          <p:nvPr/>
        </p:nvSpPr>
        <p:spPr>
          <a:xfrm>
            <a:off x="3803788" y="366218"/>
            <a:ext cx="10764742" cy="912869"/>
          </a:xfrm>
          <a:prstGeom prst="rect">
            <a:avLst/>
          </a:prstGeom>
        </p:spPr>
        <p:txBody>
          <a:bodyPr lIns="0" tIns="0" rIns="0" bIns="0" rtlCol="0" anchor="t">
            <a:spAutoFit/>
          </a:bodyPr>
          <a:lstStyle/>
          <a:p>
            <a:pPr algn="ctr">
              <a:lnSpc>
                <a:spcPts val="7438"/>
              </a:lnSpc>
              <a:spcBef>
                <a:spcPct val="0"/>
              </a:spcBef>
            </a:pPr>
            <a:r>
              <a:rPr lang="en-US" sz="5313">
                <a:solidFill>
                  <a:srgbClr val="FFFFFF"/>
                </a:solidFill>
                <a:latin typeface="Gagalin"/>
                <a:ea typeface="Gagalin"/>
                <a:cs typeface="Gagalin"/>
                <a:sym typeface="Gagalin"/>
              </a:rPr>
              <a:t>East-India </a:t>
            </a:r>
            <a:r>
              <a:rPr lang="en-US" sz="5313">
                <a:solidFill>
                  <a:srgbClr val="5EFF95"/>
                </a:solidFill>
                <a:latin typeface="Gagalin"/>
                <a:ea typeface="Gagalin"/>
                <a:cs typeface="Gagalin"/>
                <a:sym typeface="Gagalin"/>
              </a:rPr>
              <a:t>Blockchain</a:t>
            </a:r>
            <a:r>
              <a:rPr lang="en-US" sz="5313">
                <a:solidFill>
                  <a:srgbClr val="FFFFFF"/>
                </a:solidFill>
                <a:latin typeface="Gagalin"/>
                <a:ea typeface="Gagalin"/>
                <a:cs typeface="Gagalin"/>
                <a:sym typeface="Gagalin"/>
              </a:rPr>
              <a:t> Summit 2.0 </a:t>
            </a:r>
          </a:p>
        </p:txBody>
      </p:sp>
      <p:sp>
        <p:nvSpPr>
          <p:cNvPr id="115" name="TextBox 115"/>
          <p:cNvSpPr txBox="1"/>
          <p:nvPr/>
        </p:nvSpPr>
        <p:spPr>
          <a:xfrm>
            <a:off x="4980222" y="1916805"/>
            <a:ext cx="8583377" cy="889346"/>
          </a:xfrm>
          <a:prstGeom prst="rect">
            <a:avLst/>
          </a:prstGeom>
        </p:spPr>
        <p:txBody>
          <a:bodyPr wrap="square" lIns="0" tIns="0" rIns="0" bIns="0" rtlCol="0" anchor="t">
            <a:spAutoFit/>
          </a:bodyPr>
          <a:lstStyle/>
          <a:p>
            <a:pPr algn="ctr">
              <a:lnSpc>
                <a:spcPts val="7788"/>
              </a:lnSpc>
            </a:pPr>
            <a:r>
              <a:rPr lang="en-US" sz="5563" b="1" dirty="0">
                <a:solidFill>
                  <a:srgbClr val="FFFFFF"/>
                </a:solidFill>
                <a:latin typeface="Gagalin"/>
                <a:ea typeface="Gagalin"/>
                <a:cs typeface="Gagalin"/>
                <a:sym typeface="Gagalin"/>
              </a:rPr>
              <a:t>research and references</a:t>
            </a:r>
          </a:p>
        </p:txBody>
      </p:sp>
      <p:grpSp>
        <p:nvGrpSpPr>
          <p:cNvPr id="116" name="Group 116"/>
          <p:cNvGrpSpPr/>
          <p:nvPr/>
        </p:nvGrpSpPr>
        <p:grpSpPr>
          <a:xfrm>
            <a:off x="15360361" y="8969483"/>
            <a:ext cx="1898939" cy="577634"/>
            <a:chOff x="0" y="0"/>
            <a:chExt cx="2531919" cy="770179"/>
          </a:xfrm>
        </p:grpSpPr>
        <p:sp>
          <p:nvSpPr>
            <p:cNvPr id="117" name="TextBox 117"/>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18" name="AutoShape 118"/>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19" name="Group 119"/>
            <p:cNvGrpSpPr/>
            <p:nvPr/>
          </p:nvGrpSpPr>
          <p:grpSpPr>
            <a:xfrm>
              <a:off x="0" y="0"/>
              <a:ext cx="2531919" cy="770179"/>
              <a:chOff x="0" y="0"/>
              <a:chExt cx="396776" cy="120694"/>
            </a:xfrm>
          </p:grpSpPr>
          <p:sp>
            <p:nvSpPr>
              <p:cNvPr id="120" name="Freeform 120"/>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1" name="TextBox 121"/>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sp>
        <p:nvSpPr>
          <p:cNvPr id="123" name="TextBox 122">
            <a:extLst>
              <a:ext uri="{FF2B5EF4-FFF2-40B4-BE49-F238E27FC236}">
                <a16:creationId xmlns:a16="http://schemas.microsoft.com/office/drawing/2014/main" id="{B9BFC8B5-8DC0-7748-6C14-44BA4F252C23}"/>
              </a:ext>
            </a:extLst>
          </p:cNvPr>
          <p:cNvSpPr txBox="1"/>
          <p:nvPr/>
        </p:nvSpPr>
        <p:spPr>
          <a:xfrm>
            <a:off x="476014" y="3009522"/>
            <a:ext cx="16627211" cy="4524315"/>
          </a:xfrm>
          <a:prstGeom prst="rect">
            <a:avLst/>
          </a:prstGeom>
          <a:noFill/>
        </p:spPr>
        <p:txBody>
          <a:bodyPr wrap="square">
            <a:spAutoFit/>
          </a:bodyPr>
          <a:lstStyle/>
          <a:p>
            <a:pPr>
              <a:buNone/>
            </a:pPr>
            <a:r>
              <a:rPr lang="en-US" sz="2400" b="1" i="1" dirty="0">
                <a:solidFill>
                  <a:schemeClr val="bg1"/>
                </a:solidFill>
                <a:latin typeface="Times New Roman" panose="02020603050405020304" pitchFamily="18" charset="0"/>
                <a:cs typeface="Times New Roman" panose="02020603050405020304" pitchFamily="18" charset="0"/>
              </a:rPr>
              <a:t>Government Bonds &amp; Retail Access</a:t>
            </a:r>
          </a:p>
          <a:p>
            <a:pPr>
              <a:buFont typeface="+mj-lt"/>
              <a:buAutoNum type="arabicPeriod"/>
            </a:pPr>
            <a:r>
              <a:rPr lang="en-US" sz="2400" b="1" dirty="0">
                <a:solidFill>
                  <a:schemeClr val="bg1"/>
                </a:solidFill>
                <a:latin typeface="Times New Roman" panose="02020603050405020304" pitchFamily="18" charset="0"/>
                <a:cs typeface="Times New Roman" panose="02020603050405020304" pitchFamily="18" charset="0"/>
              </a:rPr>
              <a:t>Reserve Bank of India – Official Website</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Information on government securities, auctions, and RBI operations:</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https://www.rbi.org.in/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ETBFSI.com</a:t>
            </a:r>
            <a:endParaRPr lang="en-US" sz="2400" dirty="0">
              <a:solidFill>
                <a:schemeClr val="bg1"/>
              </a:solidFill>
              <a:latin typeface="Times New Roman" panose="02020603050405020304" pitchFamily="18" charset="0"/>
              <a:cs typeface="Times New Roman" panose="02020603050405020304" pitchFamily="18" charset="0"/>
            </a:endParaRPr>
          </a:p>
          <a:p>
            <a:pPr>
              <a:buFont typeface="+mj-lt"/>
              <a:buAutoNum type="arabicPeriod"/>
            </a:pPr>
            <a:r>
              <a:rPr lang="en-US" sz="2400" b="1" dirty="0">
                <a:solidFill>
                  <a:schemeClr val="bg1"/>
                </a:solidFill>
                <a:latin typeface="Times New Roman" panose="02020603050405020304" pitchFamily="18" charset="0"/>
                <a:cs typeface="Times New Roman" panose="02020603050405020304" pitchFamily="18" charset="0"/>
              </a:rPr>
              <a:t>RBI Retail Direct – Government Securities Portal</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Enables retail investors to invest directly in government bonds (official portal):</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https://rbiretaildirect.org.in/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The Economic Times</a:t>
            </a:r>
            <a:endParaRPr lang="en-US" sz="2400" dirty="0">
              <a:solidFill>
                <a:schemeClr val="bg1"/>
              </a:solidFill>
              <a:latin typeface="Times New Roman" panose="02020603050405020304" pitchFamily="18" charset="0"/>
              <a:cs typeface="Times New Roman" panose="02020603050405020304" pitchFamily="18" charset="0"/>
            </a:endParaRPr>
          </a:p>
          <a:p>
            <a:pPr>
              <a:buFont typeface="+mj-lt"/>
              <a:buAutoNum type="arabicPeriod"/>
            </a:pPr>
            <a:r>
              <a:rPr lang="en-US" sz="2400" b="1" dirty="0">
                <a:solidFill>
                  <a:schemeClr val="bg1"/>
                </a:solidFill>
                <a:latin typeface="Times New Roman" panose="02020603050405020304" pitchFamily="18" charset="0"/>
                <a:cs typeface="Times New Roman" panose="02020603050405020304" pitchFamily="18" charset="0"/>
              </a:rPr>
              <a:t>RBI Retail Direct Explained – Detailed Guide</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How individuals can invest in government bonds (Official financial explanation):</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https://www.business-standard.com/finance/personal-finance/rbi-retail-direct-explained-how-to-invest-in-government-bonds-online-125102200986_1.html</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Business Standard</a:t>
            </a:r>
            <a:endParaRPr lang="en-US" sz="2400" dirty="0">
              <a:solidFill>
                <a:schemeClr val="bg1"/>
              </a:solidFill>
              <a:latin typeface="Times New Roman" panose="02020603050405020304" pitchFamily="18" charset="0"/>
              <a:cs typeface="Times New Roman" panose="02020603050405020304" pitchFamily="18" charset="0"/>
            </a:endParaRPr>
          </a:p>
          <a:p>
            <a:pPr>
              <a:buNone/>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25" name="TextBox 124">
            <a:extLst>
              <a:ext uri="{FF2B5EF4-FFF2-40B4-BE49-F238E27FC236}">
                <a16:creationId xmlns:a16="http://schemas.microsoft.com/office/drawing/2014/main" id="{D83C9069-7035-DAC0-3168-CF34280E8132}"/>
              </a:ext>
            </a:extLst>
          </p:cNvPr>
          <p:cNvSpPr txBox="1"/>
          <p:nvPr/>
        </p:nvSpPr>
        <p:spPr>
          <a:xfrm>
            <a:off x="457200" y="7243126"/>
            <a:ext cx="16383000" cy="2677656"/>
          </a:xfrm>
          <a:prstGeom prst="rect">
            <a:avLst/>
          </a:prstGeom>
          <a:noFill/>
        </p:spPr>
        <p:txBody>
          <a:bodyPr wrap="square">
            <a:spAutoFit/>
          </a:bodyPr>
          <a:lstStyle/>
          <a:p>
            <a:pPr>
              <a:buNone/>
            </a:pPr>
            <a:r>
              <a:rPr lang="en-IN" sz="2400" b="1" i="1" dirty="0">
                <a:solidFill>
                  <a:schemeClr val="bg1"/>
                </a:solidFill>
                <a:latin typeface="Times New Roman" panose="02020603050405020304" pitchFamily="18" charset="0"/>
                <a:cs typeface="Times New Roman" panose="02020603050405020304" pitchFamily="18" charset="0"/>
              </a:rPr>
              <a:t>Blockchain &amp; Tokenization (Real-World Assets)</a:t>
            </a:r>
          </a:p>
          <a:p>
            <a:pPr>
              <a:buFont typeface="+mj-lt"/>
              <a:buAutoNum type="arabicPeriod" startAt="4"/>
            </a:pPr>
            <a:r>
              <a:rPr lang="en-IN" sz="2400" b="1" dirty="0">
                <a:solidFill>
                  <a:schemeClr val="bg1"/>
                </a:solidFill>
                <a:latin typeface="Times New Roman" panose="02020603050405020304" pitchFamily="18" charset="0"/>
                <a:cs typeface="Times New Roman" panose="02020603050405020304" pitchFamily="18" charset="0"/>
              </a:rPr>
              <a:t>Hedera – Real-World Asset Tokenization</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Official blockchain info about asset tokenization into digital tokens:</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https://hedera.com/use-cases/real-world-asset-tokenization</a:t>
            </a:r>
            <a:r>
              <a:rPr lang="en-IN" sz="2400"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Hedera</a:t>
            </a:r>
            <a:endParaRPr lang="en-IN" sz="2400" dirty="0">
              <a:solidFill>
                <a:schemeClr val="bg1"/>
              </a:solidFill>
              <a:latin typeface="Times New Roman" panose="02020603050405020304" pitchFamily="18" charset="0"/>
              <a:cs typeface="Times New Roman" panose="02020603050405020304" pitchFamily="18" charset="0"/>
            </a:endParaRPr>
          </a:p>
          <a:p>
            <a:pPr>
              <a:buFont typeface="+mj-lt"/>
              <a:buAutoNum type="arabicPeriod" startAt="4"/>
            </a:pPr>
            <a:r>
              <a:rPr lang="en-IN" sz="2400" b="1" dirty="0">
                <a:solidFill>
                  <a:schemeClr val="bg1"/>
                </a:solidFill>
                <a:latin typeface="Times New Roman" panose="02020603050405020304" pitchFamily="18" charset="0"/>
                <a:cs typeface="Times New Roman" panose="02020603050405020304" pitchFamily="18" charset="0"/>
              </a:rPr>
              <a:t>Ethereum Official Documentation</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Smart contracts and token standards used for tokenization:</a:t>
            </a:r>
            <a:br>
              <a:rPr lang="en-IN" sz="2400" dirty="0">
                <a:solidFill>
                  <a:schemeClr val="bg1"/>
                </a:solidFill>
                <a:latin typeface="Times New Roman" panose="02020603050405020304" pitchFamily="18" charset="0"/>
                <a:cs typeface="Times New Roman" panose="02020603050405020304" pitchFamily="18" charset="0"/>
              </a:rPr>
            </a:br>
            <a:r>
              <a:rPr lang="en-IN" sz="2400"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https://ethereum.org/en/developers/docs/</a:t>
            </a:r>
            <a:r>
              <a:rPr lang="en-IN" sz="2400"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Hedera</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79555" y="464893"/>
            <a:ext cx="898289" cy="820295"/>
            <a:chOff x="0" y="0"/>
            <a:chExt cx="1197719" cy="1093726"/>
          </a:xfrm>
        </p:grpSpPr>
        <p:grpSp>
          <p:nvGrpSpPr>
            <p:cNvPr id="3" name="Group 3"/>
            <p:cNvGrpSpPr/>
            <p:nvPr/>
          </p:nvGrpSpPr>
          <p:grpSpPr>
            <a:xfrm rot="5400000">
              <a:off x="921462" y="817469"/>
              <a:ext cx="486543" cy="40397"/>
              <a:chOff x="0" y="0"/>
              <a:chExt cx="337425" cy="28016"/>
            </a:xfrm>
          </p:grpSpPr>
          <p:sp>
            <p:nvSpPr>
              <p:cNvPr id="4" name="Freeform 4"/>
              <p:cNvSpPr/>
              <p:nvPr/>
            </p:nvSpPr>
            <p:spPr>
              <a:xfrm>
                <a:off x="0" y="0"/>
                <a:ext cx="337425" cy="28016"/>
              </a:xfrm>
              <a:custGeom>
                <a:avLst/>
                <a:gdLst/>
                <a:ahLst/>
                <a:cxnLst/>
                <a:rect l="l" t="t" r="r" b="b"/>
                <a:pathLst>
                  <a:path w="337425" h="28016">
                    <a:moveTo>
                      <a:pt x="0" y="0"/>
                    </a:moveTo>
                    <a:lnTo>
                      <a:pt x="337425" y="0"/>
                    </a:lnTo>
                    <a:lnTo>
                      <a:pt x="337425" y="28016"/>
                    </a:lnTo>
                    <a:lnTo>
                      <a:pt x="0" y="28016"/>
                    </a:lnTo>
                    <a:close/>
                  </a:path>
                </a:pathLst>
              </a:custGeom>
              <a:solidFill>
                <a:srgbClr val="5EFF95"/>
              </a:solidFill>
            </p:spPr>
          </p:sp>
          <p:sp>
            <p:nvSpPr>
              <p:cNvPr id="5" name="TextBox 5"/>
              <p:cNvSpPr txBox="1"/>
              <p:nvPr/>
            </p:nvSpPr>
            <p:spPr>
              <a:xfrm>
                <a:off x="0" y="-19050"/>
                <a:ext cx="337425" cy="47066"/>
              </a:xfrm>
              <a:prstGeom prst="rect">
                <a:avLst/>
              </a:prstGeom>
            </p:spPr>
            <p:txBody>
              <a:bodyPr lIns="8286" tIns="8286" rIns="8286" bIns="8286" rtlCol="0" anchor="ctr"/>
              <a:lstStyle/>
              <a:p>
                <a:pPr algn="ctr">
                  <a:lnSpc>
                    <a:spcPts val="978"/>
                  </a:lnSpc>
                </a:pPr>
                <a:endParaRPr/>
              </a:p>
            </p:txBody>
          </p:sp>
        </p:grpSp>
        <p:grpSp>
          <p:nvGrpSpPr>
            <p:cNvPr id="6" name="Group 6"/>
            <p:cNvGrpSpPr/>
            <p:nvPr/>
          </p:nvGrpSpPr>
          <p:grpSpPr>
            <a:xfrm>
              <a:off x="1131747" y="581609"/>
              <a:ext cx="65972" cy="659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 name="TextBox 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 name="Group 9"/>
            <p:cNvGrpSpPr/>
            <p:nvPr/>
          </p:nvGrpSpPr>
          <p:grpSpPr>
            <a:xfrm>
              <a:off x="1131747" y="1027754"/>
              <a:ext cx="65972" cy="6597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 name="TextBox 1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2" name="Group 12"/>
            <p:cNvGrpSpPr/>
            <p:nvPr/>
          </p:nvGrpSpPr>
          <p:grpSpPr>
            <a:xfrm>
              <a:off x="100943" y="12787"/>
              <a:ext cx="233551" cy="40397"/>
              <a:chOff x="0" y="0"/>
              <a:chExt cx="161972" cy="28016"/>
            </a:xfrm>
          </p:grpSpPr>
          <p:sp>
            <p:nvSpPr>
              <p:cNvPr id="13" name="Freeform 13"/>
              <p:cNvSpPr/>
              <p:nvPr/>
            </p:nvSpPr>
            <p:spPr>
              <a:xfrm>
                <a:off x="0" y="0"/>
                <a:ext cx="161972" cy="28016"/>
              </a:xfrm>
              <a:custGeom>
                <a:avLst/>
                <a:gdLst/>
                <a:ahLst/>
                <a:cxnLst/>
                <a:rect l="l" t="t" r="r" b="b"/>
                <a:pathLst>
                  <a:path w="161972" h="28016">
                    <a:moveTo>
                      <a:pt x="0" y="0"/>
                    </a:moveTo>
                    <a:lnTo>
                      <a:pt x="161972" y="0"/>
                    </a:lnTo>
                    <a:lnTo>
                      <a:pt x="161972" y="28016"/>
                    </a:lnTo>
                    <a:lnTo>
                      <a:pt x="0" y="28016"/>
                    </a:lnTo>
                    <a:close/>
                  </a:path>
                </a:pathLst>
              </a:custGeom>
              <a:solidFill>
                <a:srgbClr val="5EFF95"/>
              </a:solidFill>
            </p:spPr>
          </p:sp>
          <p:sp>
            <p:nvSpPr>
              <p:cNvPr id="14" name="TextBox 14"/>
              <p:cNvSpPr txBox="1"/>
              <p:nvPr/>
            </p:nvSpPr>
            <p:spPr>
              <a:xfrm>
                <a:off x="0" y="-19050"/>
                <a:ext cx="161972" cy="47066"/>
              </a:xfrm>
              <a:prstGeom prst="rect">
                <a:avLst/>
              </a:prstGeom>
            </p:spPr>
            <p:txBody>
              <a:bodyPr lIns="8286" tIns="8286" rIns="8286" bIns="8286" rtlCol="0" anchor="ctr"/>
              <a:lstStyle/>
              <a:p>
                <a:pPr algn="ctr">
                  <a:lnSpc>
                    <a:spcPts val="978"/>
                  </a:lnSpc>
                </a:pPr>
                <a:endParaRPr/>
              </a:p>
            </p:txBody>
          </p:sp>
        </p:grpSp>
        <p:grpSp>
          <p:nvGrpSpPr>
            <p:cNvPr id="15" name="Group 15"/>
            <p:cNvGrpSpPr/>
            <p:nvPr/>
          </p:nvGrpSpPr>
          <p:grpSpPr>
            <a:xfrm>
              <a:off x="88155" y="0"/>
              <a:ext cx="65972" cy="6597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7" name="TextBox 1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8" name="Group 18"/>
            <p:cNvGrpSpPr/>
            <p:nvPr/>
          </p:nvGrpSpPr>
          <p:grpSpPr>
            <a:xfrm>
              <a:off x="281310" y="0"/>
              <a:ext cx="65972" cy="659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20" name="TextBox 2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21" name="Group 21"/>
            <p:cNvGrpSpPr/>
            <p:nvPr/>
          </p:nvGrpSpPr>
          <p:grpSpPr>
            <a:xfrm>
              <a:off x="12933" y="594396"/>
              <a:ext cx="1171998" cy="40397"/>
              <a:chOff x="0" y="0"/>
              <a:chExt cx="812800" cy="28016"/>
            </a:xfrm>
          </p:grpSpPr>
          <p:sp>
            <p:nvSpPr>
              <p:cNvPr id="22" name="Freeform 22"/>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3" name="TextBox 23"/>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4" name="Group 24"/>
            <p:cNvGrpSpPr/>
            <p:nvPr/>
          </p:nvGrpSpPr>
          <p:grpSpPr>
            <a:xfrm>
              <a:off x="12933" y="1040542"/>
              <a:ext cx="1171998" cy="40397"/>
              <a:chOff x="0" y="0"/>
              <a:chExt cx="812800" cy="28016"/>
            </a:xfrm>
          </p:grpSpPr>
          <p:sp>
            <p:nvSpPr>
              <p:cNvPr id="25" name="Freeform 25"/>
              <p:cNvSpPr/>
              <p:nvPr/>
            </p:nvSpPr>
            <p:spPr>
              <a:xfrm>
                <a:off x="0" y="0"/>
                <a:ext cx="812800" cy="28016"/>
              </a:xfrm>
              <a:custGeom>
                <a:avLst/>
                <a:gdLst/>
                <a:ahLst/>
                <a:cxnLst/>
                <a:rect l="l" t="t" r="r" b="b"/>
                <a:pathLst>
                  <a:path w="812800" h="28016">
                    <a:moveTo>
                      <a:pt x="0" y="0"/>
                    </a:moveTo>
                    <a:lnTo>
                      <a:pt x="812800" y="0"/>
                    </a:lnTo>
                    <a:lnTo>
                      <a:pt x="812800" y="28016"/>
                    </a:lnTo>
                    <a:lnTo>
                      <a:pt x="0" y="28016"/>
                    </a:lnTo>
                    <a:close/>
                  </a:path>
                </a:pathLst>
              </a:custGeom>
              <a:solidFill>
                <a:srgbClr val="5EFF95"/>
              </a:solidFill>
            </p:spPr>
          </p:sp>
          <p:sp>
            <p:nvSpPr>
              <p:cNvPr id="26" name="TextBox 26"/>
              <p:cNvSpPr txBox="1"/>
              <p:nvPr/>
            </p:nvSpPr>
            <p:spPr>
              <a:xfrm>
                <a:off x="0" y="-19050"/>
                <a:ext cx="812800" cy="47066"/>
              </a:xfrm>
              <a:prstGeom prst="rect">
                <a:avLst/>
              </a:prstGeom>
            </p:spPr>
            <p:txBody>
              <a:bodyPr lIns="8286" tIns="8286" rIns="8286" bIns="8286" rtlCol="0" anchor="ctr"/>
              <a:lstStyle/>
              <a:p>
                <a:pPr algn="ctr">
                  <a:lnSpc>
                    <a:spcPts val="978"/>
                  </a:lnSpc>
                </a:pPr>
                <a:endParaRPr/>
              </a:p>
            </p:txBody>
          </p:sp>
        </p:grpSp>
        <p:grpSp>
          <p:nvGrpSpPr>
            <p:cNvPr id="27" name="Group 27"/>
            <p:cNvGrpSpPr/>
            <p:nvPr/>
          </p:nvGrpSpPr>
          <p:grpSpPr>
            <a:xfrm rot="5400000">
              <a:off x="-333703" y="693906"/>
              <a:ext cx="733669" cy="40397"/>
              <a:chOff x="0" y="0"/>
              <a:chExt cx="508811" cy="28016"/>
            </a:xfrm>
          </p:grpSpPr>
          <p:sp>
            <p:nvSpPr>
              <p:cNvPr id="28" name="Freeform 28"/>
              <p:cNvSpPr/>
              <p:nvPr/>
            </p:nvSpPr>
            <p:spPr>
              <a:xfrm>
                <a:off x="0" y="0"/>
                <a:ext cx="508811" cy="28016"/>
              </a:xfrm>
              <a:custGeom>
                <a:avLst/>
                <a:gdLst/>
                <a:ahLst/>
                <a:cxnLst/>
                <a:rect l="l" t="t" r="r" b="b"/>
                <a:pathLst>
                  <a:path w="508811" h="28016">
                    <a:moveTo>
                      <a:pt x="0" y="0"/>
                    </a:moveTo>
                    <a:lnTo>
                      <a:pt x="508811" y="0"/>
                    </a:lnTo>
                    <a:lnTo>
                      <a:pt x="508811" y="28016"/>
                    </a:lnTo>
                    <a:lnTo>
                      <a:pt x="0" y="28016"/>
                    </a:lnTo>
                    <a:close/>
                  </a:path>
                </a:pathLst>
              </a:custGeom>
              <a:solidFill>
                <a:srgbClr val="5EFF95"/>
              </a:solidFill>
            </p:spPr>
          </p:sp>
          <p:sp>
            <p:nvSpPr>
              <p:cNvPr id="29" name="TextBox 29"/>
              <p:cNvSpPr txBox="1"/>
              <p:nvPr/>
            </p:nvSpPr>
            <p:spPr>
              <a:xfrm>
                <a:off x="0" y="-19050"/>
                <a:ext cx="508811" cy="47066"/>
              </a:xfrm>
              <a:prstGeom prst="rect">
                <a:avLst/>
              </a:prstGeom>
            </p:spPr>
            <p:txBody>
              <a:bodyPr lIns="8286" tIns="8286" rIns="8286" bIns="8286" rtlCol="0" anchor="ctr"/>
              <a:lstStyle/>
              <a:p>
                <a:pPr algn="ctr">
                  <a:lnSpc>
                    <a:spcPts val="978"/>
                  </a:lnSpc>
                </a:pPr>
                <a:endParaRPr/>
              </a:p>
            </p:txBody>
          </p:sp>
        </p:grpSp>
        <p:grpSp>
          <p:nvGrpSpPr>
            <p:cNvPr id="30" name="Group 30"/>
            <p:cNvGrpSpPr/>
            <p:nvPr/>
          </p:nvGrpSpPr>
          <p:grpSpPr>
            <a:xfrm rot="5400000">
              <a:off x="35896" y="875109"/>
              <a:ext cx="371262" cy="40397"/>
              <a:chOff x="0" y="0"/>
              <a:chExt cx="257476" cy="28016"/>
            </a:xfrm>
          </p:grpSpPr>
          <p:sp>
            <p:nvSpPr>
              <p:cNvPr id="31" name="Freeform 31"/>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2" name="TextBox 32"/>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3" name="Group 33"/>
            <p:cNvGrpSpPr/>
            <p:nvPr/>
          </p:nvGrpSpPr>
          <p:grpSpPr>
            <a:xfrm rot="5400000">
              <a:off x="224599" y="875109"/>
              <a:ext cx="371262" cy="40397"/>
              <a:chOff x="0" y="0"/>
              <a:chExt cx="257476" cy="28016"/>
            </a:xfrm>
          </p:grpSpPr>
          <p:sp>
            <p:nvSpPr>
              <p:cNvPr id="34" name="Freeform 34"/>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5" name="TextBox 35"/>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6" name="Group 36"/>
            <p:cNvGrpSpPr/>
            <p:nvPr/>
          </p:nvGrpSpPr>
          <p:grpSpPr>
            <a:xfrm rot="5400000">
              <a:off x="413301" y="875109"/>
              <a:ext cx="371262" cy="40397"/>
              <a:chOff x="0" y="0"/>
              <a:chExt cx="257476" cy="28016"/>
            </a:xfrm>
          </p:grpSpPr>
          <p:sp>
            <p:nvSpPr>
              <p:cNvPr id="37" name="Freeform 37"/>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38" name="TextBox 38"/>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39" name="Group 39"/>
            <p:cNvGrpSpPr/>
            <p:nvPr/>
          </p:nvGrpSpPr>
          <p:grpSpPr>
            <a:xfrm rot="5400000">
              <a:off x="602004" y="875109"/>
              <a:ext cx="371262" cy="40397"/>
              <a:chOff x="0" y="0"/>
              <a:chExt cx="257476" cy="28016"/>
            </a:xfrm>
          </p:grpSpPr>
          <p:sp>
            <p:nvSpPr>
              <p:cNvPr id="40" name="Freeform 40"/>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1" name="TextBox 41"/>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2" name="Group 42"/>
            <p:cNvGrpSpPr/>
            <p:nvPr/>
          </p:nvGrpSpPr>
          <p:grpSpPr>
            <a:xfrm rot="5400000">
              <a:off x="790706" y="875109"/>
              <a:ext cx="371262" cy="40397"/>
              <a:chOff x="0" y="0"/>
              <a:chExt cx="257476" cy="28016"/>
            </a:xfrm>
          </p:grpSpPr>
          <p:sp>
            <p:nvSpPr>
              <p:cNvPr id="43" name="Freeform 43"/>
              <p:cNvSpPr/>
              <p:nvPr/>
            </p:nvSpPr>
            <p:spPr>
              <a:xfrm>
                <a:off x="0" y="0"/>
                <a:ext cx="257476" cy="28016"/>
              </a:xfrm>
              <a:custGeom>
                <a:avLst/>
                <a:gdLst/>
                <a:ahLst/>
                <a:cxnLst/>
                <a:rect l="l" t="t" r="r" b="b"/>
                <a:pathLst>
                  <a:path w="257476" h="28016">
                    <a:moveTo>
                      <a:pt x="0" y="0"/>
                    </a:moveTo>
                    <a:lnTo>
                      <a:pt x="257476" y="0"/>
                    </a:lnTo>
                    <a:lnTo>
                      <a:pt x="257476" y="28016"/>
                    </a:lnTo>
                    <a:lnTo>
                      <a:pt x="0" y="28016"/>
                    </a:lnTo>
                    <a:close/>
                  </a:path>
                </a:pathLst>
              </a:custGeom>
              <a:solidFill>
                <a:srgbClr val="5EFF95"/>
              </a:solidFill>
            </p:spPr>
          </p:sp>
          <p:sp>
            <p:nvSpPr>
              <p:cNvPr id="44" name="TextBox 44"/>
              <p:cNvSpPr txBox="1"/>
              <p:nvPr/>
            </p:nvSpPr>
            <p:spPr>
              <a:xfrm>
                <a:off x="0" y="-19050"/>
                <a:ext cx="257476" cy="47066"/>
              </a:xfrm>
              <a:prstGeom prst="rect">
                <a:avLst/>
              </a:prstGeom>
            </p:spPr>
            <p:txBody>
              <a:bodyPr lIns="8286" tIns="8286" rIns="8286" bIns="8286" rtlCol="0" anchor="ctr"/>
              <a:lstStyle/>
              <a:p>
                <a:pPr algn="ctr">
                  <a:lnSpc>
                    <a:spcPts val="978"/>
                  </a:lnSpc>
                </a:pPr>
                <a:endParaRPr/>
              </a:p>
            </p:txBody>
          </p:sp>
        </p:grpSp>
        <p:grpSp>
          <p:nvGrpSpPr>
            <p:cNvPr id="45" name="Group 45"/>
            <p:cNvGrpSpPr/>
            <p:nvPr/>
          </p:nvGrpSpPr>
          <p:grpSpPr>
            <a:xfrm>
              <a:off x="201329" y="709676"/>
              <a:ext cx="795206" cy="40397"/>
              <a:chOff x="0" y="0"/>
              <a:chExt cx="551489" cy="28016"/>
            </a:xfrm>
          </p:grpSpPr>
          <p:sp>
            <p:nvSpPr>
              <p:cNvPr id="46" name="Freeform 46"/>
              <p:cNvSpPr/>
              <p:nvPr/>
            </p:nvSpPr>
            <p:spPr>
              <a:xfrm>
                <a:off x="0" y="0"/>
                <a:ext cx="551489" cy="28016"/>
              </a:xfrm>
              <a:custGeom>
                <a:avLst/>
                <a:gdLst/>
                <a:ahLst/>
                <a:cxnLst/>
                <a:rect l="l" t="t" r="r" b="b"/>
                <a:pathLst>
                  <a:path w="551489" h="28016">
                    <a:moveTo>
                      <a:pt x="0" y="0"/>
                    </a:moveTo>
                    <a:lnTo>
                      <a:pt x="551489" y="0"/>
                    </a:lnTo>
                    <a:lnTo>
                      <a:pt x="551489" y="28016"/>
                    </a:lnTo>
                    <a:lnTo>
                      <a:pt x="0" y="28016"/>
                    </a:lnTo>
                    <a:close/>
                  </a:path>
                </a:pathLst>
              </a:custGeom>
              <a:solidFill>
                <a:srgbClr val="5EFF95"/>
              </a:solidFill>
            </p:spPr>
          </p:sp>
          <p:sp>
            <p:nvSpPr>
              <p:cNvPr id="47" name="TextBox 47"/>
              <p:cNvSpPr txBox="1"/>
              <p:nvPr/>
            </p:nvSpPr>
            <p:spPr>
              <a:xfrm>
                <a:off x="0" y="-19050"/>
                <a:ext cx="551489" cy="47066"/>
              </a:xfrm>
              <a:prstGeom prst="rect">
                <a:avLst/>
              </a:prstGeom>
            </p:spPr>
            <p:txBody>
              <a:bodyPr lIns="8286" tIns="8286" rIns="8286" bIns="8286" rtlCol="0" anchor="ctr"/>
              <a:lstStyle/>
              <a:p>
                <a:pPr algn="ctr">
                  <a:lnSpc>
                    <a:spcPts val="978"/>
                  </a:lnSpc>
                </a:pPr>
                <a:endParaRPr/>
              </a:p>
            </p:txBody>
          </p:sp>
        </p:grpSp>
        <p:grpSp>
          <p:nvGrpSpPr>
            <p:cNvPr id="48" name="Group 48"/>
            <p:cNvGrpSpPr/>
            <p:nvPr/>
          </p:nvGrpSpPr>
          <p:grpSpPr>
            <a:xfrm rot="5400000">
              <a:off x="33591" y="313691"/>
              <a:ext cx="561410" cy="40397"/>
              <a:chOff x="0" y="0"/>
              <a:chExt cx="389347" cy="28016"/>
            </a:xfrm>
          </p:grpSpPr>
          <p:sp>
            <p:nvSpPr>
              <p:cNvPr id="49" name="Freeform 49"/>
              <p:cNvSpPr/>
              <p:nvPr/>
            </p:nvSpPr>
            <p:spPr>
              <a:xfrm>
                <a:off x="0" y="0"/>
                <a:ext cx="389347" cy="28016"/>
              </a:xfrm>
              <a:custGeom>
                <a:avLst/>
                <a:gdLst/>
                <a:ahLst/>
                <a:cxnLst/>
                <a:rect l="l" t="t" r="r" b="b"/>
                <a:pathLst>
                  <a:path w="389347" h="28016">
                    <a:moveTo>
                      <a:pt x="0" y="0"/>
                    </a:moveTo>
                    <a:lnTo>
                      <a:pt x="389347" y="0"/>
                    </a:lnTo>
                    <a:lnTo>
                      <a:pt x="389347" y="28016"/>
                    </a:lnTo>
                    <a:lnTo>
                      <a:pt x="0" y="28016"/>
                    </a:lnTo>
                    <a:close/>
                  </a:path>
                </a:pathLst>
              </a:custGeom>
              <a:solidFill>
                <a:srgbClr val="5EFF95"/>
              </a:solidFill>
            </p:spPr>
          </p:sp>
          <p:sp>
            <p:nvSpPr>
              <p:cNvPr id="50" name="TextBox 50"/>
              <p:cNvSpPr txBox="1"/>
              <p:nvPr/>
            </p:nvSpPr>
            <p:spPr>
              <a:xfrm>
                <a:off x="0" y="-19050"/>
                <a:ext cx="389347" cy="47066"/>
              </a:xfrm>
              <a:prstGeom prst="rect">
                <a:avLst/>
              </a:prstGeom>
            </p:spPr>
            <p:txBody>
              <a:bodyPr lIns="8286" tIns="8286" rIns="8286" bIns="8286" rtlCol="0" anchor="ctr"/>
              <a:lstStyle/>
              <a:p>
                <a:pPr algn="ctr">
                  <a:lnSpc>
                    <a:spcPts val="978"/>
                  </a:lnSpc>
                </a:pPr>
                <a:endParaRPr/>
              </a:p>
            </p:txBody>
          </p:sp>
        </p:grpSp>
        <p:grpSp>
          <p:nvGrpSpPr>
            <p:cNvPr id="51" name="Group 51"/>
            <p:cNvGrpSpPr/>
            <p:nvPr/>
          </p:nvGrpSpPr>
          <p:grpSpPr>
            <a:xfrm rot="5400000">
              <a:off x="-35031" y="189158"/>
              <a:ext cx="312345" cy="40397"/>
              <a:chOff x="0" y="0"/>
              <a:chExt cx="216616" cy="28016"/>
            </a:xfrm>
          </p:grpSpPr>
          <p:sp>
            <p:nvSpPr>
              <p:cNvPr id="52" name="Freeform 52"/>
              <p:cNvSpPr/>
              <p:nvPr/>
            </p:nvSpPr>
            <p:spPr>
              <a:xfrm>
                <a:off x="0" y="0"/>
                <a:ext cx="216616" cy="28016"/>
              </a:xfrm>
              <a:custGeom>
                <a:avLst/>
                <a:gdLst/>
                <a:ahLst/>
                <a:cxnLst/>
                <a:rect l="l" t="t" r="r" b="b"/>
                <a:pathLst>
                  <a:path w="216616" h="28016">
                    <a:moveTo>
                      <a:pt x="0" y="0"/>
                    </a:moveTo>
                    <a:lnTo>
                      <a:pt x="216616" y="0"/>
                    </a:lnTo>
                    <a:lnTo>
                      <a:pt x="216616" y="28016"/>
                    </a:lnTo>
                    <a:lnTo>
                      <a:pt x="0" y="28016"/>
                    </a:lnTo>
                    <a:close/>
                  </a:path>
                </a:pathLst>
              </a:custGeom>
              <a:solidFill>
                <a:srgbClr val="5EFF95"/>
              </a:solidFill>
            </p:spPr>
          </p:sp>
          <p:sp>
            <p:nvSpPr>
              <p:cNvPr id="53" name="TextBox 53"/>
              <p:cNvSpPr txBox="1"/>
              <p:nvPr/>
            </p:nvSpPr>
            <p:spPr>
              <a:xfrm>
                <a:off x="0" y="-19050"/>
                <a:ext cx="216616" cy="47066"/>
              </a:xfrm>
              <a:prstGeom prst="rect">
                <a:avLst/>
              </a:prstGeom>
            </p:spPr>
            <p:txBody>
              <a:bodyPr lIns="8286" tIns="8286" rIns="8286" bIns="8286" rtlCol="0" anchor="ctr"/>
              <a:lstStyle/>
              <a:p>
                <a:pPr algn="ctr">
                  <a:lnSpc>
                    <a:spcPts val="978"/>
                  </a:lnSpc>
                </a:pPr>
                <a:endParaRPr/>
              </a:p>
            </p:txBody>
          </p:sp>
        </p:grpSp>
        <p:grpSp>
          <p:nvGrpSpPr>
            <p:cNvPr id="54" name="Group 54"/>
            <p:cNvGrpSpPr/>
            <p:nvPr/>
          </p:nvGrpSpPr>
          <p:grpSpPr>
            <a:xfrm>
              <a:off x="12627" y="333889"/>
              <a:ext cx="128713" cy="40397"/>
              <a:chOff x="0" y="0"/>
              <a:chExt cx="89265" cy="28016"/>
            </a:xfrm>
          </p:grpSpPr>
          <p:sp>
            <p:nvSpPr>
              <p:cNvPr id="55" name="Freeform 55"/>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6" name="TextBox 56"/>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57" name="Group 57"/>
            <p:cNvGrpSpPr/>
            <p:nvPr/>
          </p:nvGrpSpPr>
          <p:grpSpPr>
            <a:xfrm>
              <a:off x="12933" y="464143"/>
              <a:ext cx="128713" cy="40397"/>
              <a:chOff x="0" y="0"/>
              <a:chExt cx="89265" cy="28016"/>
            </a:xfrm>
          </p:grpSpPr>
          <p:sp>
            <p:nvSpPr>
              <p:cNvPr id="58" name="Freeform 58"/>
              <p:cNvSpPr/>
              <p:nvPr/>
            </p:nvSpPr>
            <p:spPr>
              <a:xfrm>
                <a:off x="0" y="0"/>
                <a:ext cx="89265" cy="28016"/>
              </a:xfrm>
              <a:custGeom>
                <a:avLst/>
                <a:gdLst/>
                <a:ahLst/>
                <a:cxnLst/>
                <a:rect l="l" t="t" r="r" b="b"/>
                <a:pathLst>
                  <a:path w="89265" h="28016">
                    <a:moveTo>
                      <a:pt x="0" y="0"/>
                    </a:moveTo>
                    <a:lnTo>
                      <a:pt x="89265" y="0"/>
                    </a:lnTo>
                    <a:lnTo>
                      <a:pt x="89265" y="28016"/>
                    </a:lnTo>
                    <a:lnTo>
                      <a:pt x="0" y="28016"/>
                    </a:lnTo>
                    <a:close/>
                  </a:path>
                </a:pathLst>
              </a:custGeom>
              <a:solidFill>
                <a:srgbClr val="5EFF95"/>
              </a:solidFill>
            </p:spPr>
          </p:sp>
          <p:sp>
            <p:nvSpPr>
              <p:cNvPr id="59" name="TextBox 59"/>
              <p:cNvSpPr txBox="1"/>
              <p:nvPr/>
            </p:nvSpPr>
            <p:spPr>
              <a:xfrm>
                <a:off x="0" y="-19050"/>
                <a:ext cx="89265" cy="47066"/>
              </a:xfrm>
              <a:prstGeom prst="rect">
                <a:avLst/>
              </a:prstGeom>
            </p:spPr>
            <p:txBody>
              <a:bodyPr lIns="8286" tIns="8286" rIns="8286" bIns="8286" rtlCol="0" anchor="ctr"/>
              <a:lstStyle/>
              <a:p>
                <a:pPr algn="ctr">
                  <a:lnSpc>
                    <a:spcPts val="978"/>
                  </a:lnSpc>
                </a:pPr>
                <a:endParaRPr/>
              </a:p>
            </p:txBody>
          </p:sp>
        </p:grpSp>
        <p:grpSp>
          <p:nvGrpSpPr>
            <p:cNvPr id="60" name="Group 60"/>
            <p:cNvGrpSpPr/>
            <p:nvPr/>
          </p:nvGrpSpPr>
          <p:grpSpPr>
            <a:xfrm>
              <a:off x="108660" y="451355"/>
              <a:ext cx="65972" cy="659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2" name="TextBox 6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3" name="Group 63"/>
            <p:cNvGrpSpPr/>
            <p:nvPr/>
          </p:nvGrpSpPr>
          <p:grpSpPr>
            <a:xfrm>
              <a:off x="281310" y="581609"/>
              <a:ext cx="65972" cy="65972"/>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5" name="TextBox 6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6" name="Group 66"/>
            <p:cNvGrpSpPr/>
            <p:nvPr/>
          </p:nvGrpSpPr>
          <p:grpSpPr>
            <a:xfrm>
              <a:off x="88155" y="321102"/>
              <a:ext cx="65972" cy="659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68" name="TextBox 6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69" name="Group 69"/>
            <p:cNvGrpSpPr/>
            <p:nvPr/>
          </p:nvGrpSpPr>
          <p:grpSpPr>
            <a:xfrm>
              <a:off x="146" y="328265"/>
              <a:ext cx="65972" cy="659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1" name="TextBox 7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2" name="Group 72"/>
            <p:cNvGrpSpPr/>
            <p:nvPr/>
          </p:nvGrpSpPr>
          <p:grpSpPr>
            <a:xfrm>
              <a:off x="146" y="581609"/>
              <a:ext cx="65972" cy="6597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4" name="TextBox 7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5" name="Group 75"/>
            <p:cNvGrpSpPr/>
            <p:nvPr/>
          </p:nvGrpSpPr>
          <p:grpSpPr>
            <a:xfrm>
              <a:off x="1983" y="451355"/>
              <a:ext cx="65972" cy="6597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77" name="TextBox 7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78" name="Group 78"/>
            <p:cNvGrpSpPr/>
            <p:nvPr/>
          </p:nvGrpSpPr>
          <p:grpSpPr>
            <a:xfrm>
              <a:off x="0" y="1027754"/>
              <a:ext cx="65972" cy="6597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0" name="TextBox 8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1" name="Group 81"/>
            <p:cNvGrpSpPr/>
            <p:nvPr/>
          </p:nvGrpSpPr>
          <p:grpSpPr>
            <a:xfrm>
              <a:off x="191027" y="1027754"/>
              <a:ext cx="65972" cy="659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3" name="TextBox 83"/>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4" name="Group 84"/>
            <p:cNvGrpSpPr/>
            <p:nvPr/>
          </p:nvGrpSpPr>
          <p:grpSpPr>
            <a:xfrm>
              <a:off x="377244" y="1027754"/>
              <a:ext cx="65972" cy="6597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6" name="TextBox 86"/>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87" name="Group 87"/>
            <p:cNvGrpSpPr/>
            <p:nvPr/>
          </p:nvGrpSpPr>
          <p:grpSpPr>
            <a:xfrm>
              <a:off x="566107" y="1027754"/>
              <a:ext cx="65972" cy="6597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89" name="TextBox 89"/>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0" name="Group 90"/>
            <p:cNvGrpSpPr/>
            <p:nvPr/>
          </p:nvGrpSpPr>
          <p:grpSpPr>
            <a:xfrm>
              <a:off x="754970" y="1027754"/>
              <a:ext cx="65972" cy="659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2" name="TextBox 92"/>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3" name="Group 93"/>
            <p:cNvGrpSpPr/>
            <p:nvPr/>
          </p:nvGrpSpPr>
          <p:grpSpPr>
            <a:xfrm>
              <a:off x="943833" y="1027754"/>
              <a:ext cx="65972" cy="6597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5" name="TextBox 95"/>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6" name="Group 96"/>
            <p:cNvGrpSpPr/>
            <p:nvPr/>
          </p:nvGrpSpPr>
          <p:grpSpPr>
            <a:xfrm>
              <a:off x="943198" y="696889"/>
              <a:ext cx="65972" cy="659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98" name="TextBox 98"/>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99" name="Group 99"/>
            <p:cNvGrpSpPr/>
            <p:nvPr/>
          </p:nvGrpSpPr>
          <p:grpSpPr>
            <a:xfrm>
              <a:off x="754970" y="696889"/>
              <a:ext cx="65972" cy="6597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1" name="TextBox 101"/>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2" name="Group 102"/>
            <p:cNvGrpSpPr/>
            <p:nvPr/>
          </p:nvGrpSpPr>
          <p:grpSpPr>
            <a:xfrm>
              <a:off x="566743" y="696889"/>
              <a:ext cx="65972" cy="659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4" name="TextBox 104"/>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5" name="Group 105"/>
            <p:cNvGrpSpPr/>
            <p:nvPr/>
          </p:nvGrpSpPr>
          <p:grpSpPr>
            <a:xfrm>
              <a:off x="378515" y="696889"/>
              <a:ext cx="65972" cy="6597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07" name="TextBox 107"/>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nvGrpSpPr>
            <p:cNvPr id="108" name="Group 108"/>
            <p:cNvGrpSpPr/>
            <p:nvPr/>
          </p:nvGrpSpPr>
          <p:grpSpPr>
            <a:xfrm>
              <a:off x="190287" y="696889"/>
              <a:ext cx="65972" cy="6597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FF95"/>
              </a:solidFill>
            </p:spPr>
          </p:sp>
          <p:sp>
            <p:nvSpPr>
              <p:cNvPr id="110" name="TextBox 110"/>
              <p:cNvSpPr txBox="1"/>
              <p:nvPr/>
            </p:nvSpPr>
            <p:spPr>
              <a:xfrm>
                <a:off x="76200" y="57150"/>
                <a:ext cx="660400" cy="679450"/>
              </a:xfrm>
              <a:prstGeom prst="rect">
                <a:avLst/>
              </a:prstGeom>
            </p:spPr>
            <p:txBody>
              <a:bodyPr lIns="8286" tIns="8286" rIns="8286" bIns="8286" rtlCol="0" anchor="ctr"/>
              <a:lstStyle/>
              <a:p>
                <a:pPr algn="ctr">
                  <a:lnSpc>
                    <a:spcPts val="978"/>
                  </a:lnSpc>
                </a:pPr>
                <a:endParaRPr/>
              </a:p>
            </p:txBody>
          </p:sp>
        </p:grpSp>
      </p:grpSp>
      <p:sp>
        <p:nvSpPr>
          <p:cNvPr id="111" name="Freeform 111"/>
          <p:cNvSpPr/>
          <p:nvPr/>
        </p:nvSpPr>
        <p:spPr>
          <a:xfrm>
            <a:off x="-6111418" y="3575497"/>
            <a:ext cx="9324368" cy="9324368"/>
          </a:xfrm>
          <a:custGeom>
            <a:avLst/>
            <a:gdLst/>
            <a:ahLst/>
            <a:cxnLst/>
            <a:rect l="l" t="t" r="r" b="b"/>
            <a:pathLst>
              <a:path w="9324368" h="9324368">
                <a:moveTo>
                  <a:pt x="0" y="0"/>
                </a:moveTo>
                <a:lnTo>
                  <a:pt x="9324368" y="0"/>
                </a:lnTo>
                <a:lnTo>
                  <a:pt x="9324368" y="9324368"/>
                </a:lnTo>
                <a:lnTo>
                  <a:pt x="0" y="93243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112" name="Freeform 112"/>
          <p:cNvSpPr/>
          <p:nvPr/>
        </p:nvSpPr>
        <p:spPr>
          <a:xfrm>
            <a:off x="15003747" y="3302130"/>
            <a:ext cx="9324368" cy="9324368"/>
          </a:xfrm>
          <a:custGeom>
            <a:avLst/>
            <a:gdLst/>
            <a:ahLst/>
            <a:cxnLst/>
            <a:rect l="l" t="t" r="r" b="b"/>
            <a:pathLst>
              <a:path w="9324368" h="9324368">
                <a:moveTo>
                  <a:pt x="0" y="0"/>
                </a:moveTo>
                <a:lnTo>
                  <a:pt x="9324368" y="0"/>
                </a:lnTo>
                <a:lnTo>
                  <a:pt x="9324368" y="9324367"/>
                </a:lnTo>
                <a:lnTo>
                  <a:pt x="0" y="9324367"/>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p:spPr>
      </p:sp>
      <p:sp>
        <p:nvSpPr>
          <p:cNvPr id="113" name="Freeform 113"/>
          <p:cNvSpPr/>
          <p:nvPr/>
        </p:nvSpPr>
        <p:spPr>
          <a:xfrm>
            <a:off x="-631684" y="1773558"/>
            <a:ext cx="19654736" cy="1744790"/>
          </a:xfrm>
          <a:custGeom>
            <a:avLst/>
            <a:gdLst/>
            <a:ahLst/>
            <a:cxnLst/>
            <a:rect l="l" t="t" r="r" b="b"/>
            <a:pathLst>
              <a:path w="19654736" h="1744790">
                <a:moveTo>
                  <a:pt x="0" y="0"/>
                </a:moveTo>
                <a:lnTo>
                  <a:pt x="19654736" y="0"/>
                </a:lnTo>
                <a:lnTo>
                  <a:pt x="19654736" y="1744789"/>
                </a:lnTo>
                <a:lnTo>
                  <a:pt x="0" y="1744789"/>
                </a:lnTo>
                <a:lnTo>
                  <a:pt x="0" y="0"/>
                </a:lnTo>
                <a:close/>
              </a:path>
            </a:pathLst>
          </a:custGeom>
          <a:blipFill>
            <a:blip r:embed="rId6"/>
            <a:stretch>
              <a:fillRect t="-10548" b="-10548"/>
            </a:stretch>
          </a:blipFill>
        </p:spPr>
      </p:sp>
      <p:sp>
        <p:nvSpPr>
          <p:cNvPr id="114" name="TextBox 114"/>
          <p:cNvSpPr txBox="1"/>
          <p:nvPr/>
        </p:nvSpPr>
        <p:spPr>
          <a:xfrm>
            <a:off x="3803788" y="366218"/>
            <a:ext cx="10764742" cy="912869"/>
          </a:xfrm>
          <a:prstGeom prst="rect">
            <a:avLst/>
          </a:prstGeom>
        </p:spPr>
        <p:txBody>
          <a:bodyPr lIns="0" tIns="0" rIns="0" bIns="0" rtlCol="0" anchor="t">
            <a:spAutoFit/>
          </a:bodyPr>
          <a:lstStyle/>
          <a:p>
            <a:pPr algn="ctr">
              <a:lnSpc>
                <a:spcPts val="7438"/>
              </a:lnSpc>
              <a:spcBef>
                <a:spcPct val="0"/>
              </a:spcBef>
            </a:pPr>
            <a:r>
              <a:rPr lang="en-US" sz="5313" dirty="0">
                <a:solidFill>
                  <a:srgbClr val="FFFFFF"/>
                </a:solidFill>
                <a:latin typeface="Gagalin"/>
                <a:ea typeface="Gagalin"/>
                <a:cs typeface="Gagalin"/>
                <a:sym typeface="Gagalin"/>
              </a:rPr>
              <a:t>East-India </a:t>
            </a:r>
            <a:r>
              <a:rPr lang="en-US" sz="5313" dirty="0">
                <a:solidFill>
                  <a:srgbClr val="5EFF95"/>
                </a:solidFill>
                <a:latin typeface="Gagalin"/>
                <a:ea typeface="Gagalin"/>
                <a:cs typeface="Gagalin"/>
                <a:sym typeface="Gagalin"/>
              </a:rPr>
              <a:t>Blockchain</a:t>
            </a:r>
            <a:r>
              <a:rPr lang="en-US" sz="5313" dirty="0">
                <a:solidFill>
                  <a:srgbClr val="FFFFFF"/>
                </a:solidFill>
                <a:latin typeface="Gagalin"/>
                <a:ea typeface="Gagalin"/>
                <a:cs typeface="Gagalin"/>
                <a:sym typeface="Gagalin"/>
              </a:rPr>
              <a:t> Summit 2.0 </a:t>
            </a:r>
          </a:p>
        </p:txBody>
      </p:sp>
      <p:grpSp>
        <p:nvGrpSpPr>
          <p:cNvPr id="115" name="Group 115"/>
          <p:cNvGrpSpPr/>
          <p:nvPr/>
        </p:nvGrpSpPr>
        <p:grpSpPr>
          <a:xfrm>
            <a:off x="15360361" y="8969483"/>
            <a:ext cx="1898939" cy="577634"/>
            <a:chOff x="0" y="0"/>
            <a:chExt cx="2531919" cy="770179"/>
          </a:xfrm>
        </p:grpSpPr>
        <p:sp>
          <p:nvSpPr>
            <p:cNvPr id="116" name="TextBox 116"/>
            <p:cNvSpPr txBox="1"/>
            <p:nvPr/>
          </p:nvSpPr>
          <p:spPr>
            <a:xfrm>
              <a:off x="268816" y="93197"/>
              <a:ext cx="1369291" cy="517110"/>
            </a:xfrm>
            <a:prstGeom prst="rect">
              <a:avLst/>
            </a:prstGeom>
          </p:spPr>
          <p:txBody>
            <a:bodyPr lIns="0" tIns="0" rIns="0" bIns="0" rtlCol="0" anchor="t">
              <a:spAutoFit/>
            </a:bodyPr>
            <a:lstStyle/>
            <a:p>
              <a:pPr algn="l">
                <a:lnSpc>
                  <a:spcPts val="3171"/>
                </a:lnSpc>
                <a:spcBef>
                  <a:spcPct val="0"/>
                </a:spcBef>
              </a:pPr>
              <a:r>
                <a:rPr lang="en-US" sz="2265">
                  <a:solidFill>
                    <a:srgbClr val="FFFFFF"/>
                  </a:solidFill>
                  <a:latin typeface="Poppins"/>
                  <a:ea typeface="Poppins"/>
                  <a:cs typeface="Poppins"/>
                  <a:sym typeface="Poppins"/>
                </a:rPr>
                <a:t>Swipe</a:t>
              </a:r>
            </a:p>
          </p:txBody>
        </p:sp>
        <p:sp>
          <p:nvSpPr>
            <p:cNvPr id="117" name="AutoShape 117"/>
            <p:cNvSpPr/>
            <p:nvPr/>
          </p:nvSpPr>
          <p:spPr>
            <a:xfrm>
              <a:off x="1638106" y="385089"/>
              <a:ext cx="685715" cy="0"/>
            </a:xfrm>
            <a:prstGeom prst="line">
              <a:avLst/>
            </a:prstGeom>
            <a:ln w="64033" cap="flat">
              <a:solidFill>
                <a:srgbClr val="FFFFFF"/>
              </a:solidFill>
              <a:prstDash val="solid"/>
              <a:headEnd type="none" w="sm" len="sm"/>
              <a:tailEnd type="triangle" w="lg" len="med"/>
            </a:ln>
          </p:spPr>
        </p:sp>
        <p:grpSp>
          <p:nvGrpSpPr>
            <p:cNvPr id="118" name="Group 118"/>
            <p:cNvGrpSpPr/>
            <p:nvPr/>
          </p:nvGrpSpPr>
          <p:grpSpPr>
            <a:xfrm>
              <a:off x="0" y="0"/>
              <a:ext cx="2531919" cy="770179"/>
              <a:chOff x="0" y="0"/>
              <a:chExt cx="396776" cy="120694"/>
            </a:xfrm>
          </p:grpSpPr>
          <p:sp>
            <p:nvSpPr>
              <p:cNvPr id="119" name="Freeform 119"/>
              <p:cNvSpPr/>
              <p:nvPr/>
            </p:nvSpPr>
            <p:spPr>
              <a:xfrm>
                <a:off x="0" y="0"/>
                <a:ext cx="396776" cy="120694"/>
              </a:xfrm>
              <a:custGeom>
                <a:avLst/>
                <a:gdLst/>
                <a:ahLst/>
                <a:cxnLst/>
                <a:rect l="l" t="t" r="r" b="b"/>
                <a:pathLst>
                  <a:path w="396776" h="120694">
                    <a:moveTo>
                      <a:pt x="60347" y="0"/>
                    </a:moveTo>
                    <a:lnTo>
                      <a:pt x="336429" y="0"/>
                    </a:lnTo>
                    <a:cubicBezTo>
                      <a:pt x="369758" y="0"/>
                      <a:pt x="396776" y="27018"/>
                      <a:pt x="396776" y="60347"/>
                    </a:cubicBezTo>
                    <a:lnTo>
                      <a:pt x="396776" y="60347"/>
                    </a:lnTo>
                    <a:cubicBezTo>
                      <a:pt x="396776" y="76352"/>
                      <a:pt x="390418" y="91702"/>
                      <a:pt x="379101" y="103019"/>
                    </a:cubicBezTo>
                    <a:cubicBezTo>
                      <a:pt x="367784" y="114336"/>
                      <a:pt x="352434" y="120694"/>
                      <a:pt x="336429" y="120694"/>
                    </a:cubicBezTo>
                    <a:lnTo>
                      <a:pt x="60347" y="120694"/>
                    </a:lnTo>
                    <a:cubicBezTo>
                      <a:pt x="27018" y="120694"/>
                      <a:pt x="0" y="93676"/>
                      <a:pt x="0" y="60347"/>
                    </a:cubicBezTo>
                    <a:lnTo>
                      <a:pt x="0" y="60347"/>
                    </a:lnTo>
                    <a:cubicBezTo>
                      <a:pt x="0" y="27018"/>
                      <a:pt x="27018" y="0"/>
                      <a:pt x="60347" y="0"/>
                    </a:cubicBezTo>
                    <a:close/>
                  </a:path>
                </a:pathLst>
              </a:custGeom>
              <a:solidFill>
                <a:srgbClr val="000000">
                  <a:alpha val="0"/>
                </a:srgbClr>
              </a:solidFill>
              <a:ln w="9525" cap="rnd">
                <a:solidFill>
                  <a:srgbClr val="5EFF95"/>
                </a:solidFill>
                <a:prstDash val="solid"/>
                <a:round/>
              </a:ln>
            </p:spPr>
          </p:sp>
          <p:sp>
            <p:nvSpPr>
              <p:cNvPr id="120" name="TextBox 120"/>
              <p:cNvSpPr txBox="1"/>
              <p:nvPr/>
            </p:nvSpPr>
            <p:spPr>
              <a:xfrm>
                <a:off x="0" y="-57150"/>
                <a:ext cx="396776" cy="177844"/>
              </a:xfrm>
              <a:prstGeom prst="rect">
                <a:avLst/>
              </a:prstGeom>
            </p:spPr>
            <p:txBody>
              <a:bodyPr lIns="40302" tIns="40302" rIns="40302" bIns="40302" rtlCol="0" anchor="ctr"/>
              <a:lstStyle/>
              <a:p>
                <a:pPr algn="ctr">
                  <a:lnSpc>
                    <a:spcPts val="2516"/>
                  </a:lnSpc>
                </a:pPr>
                <a:endParaRPr/>
              </a:p>
            </p:txBody>
          </p:sp>
        </p:grpSp>
      </p:grpSp>
      <p:sp>
        <p:nvSpPr>
          <p:cNvPr id="122" name="TextBox 121">
            <a:extLst>
              <a:ext uri="{FF2B5EF4-FFF2-40B4-BE49-F238E27FC236}">
                <a16:creationId xmlns:a16="http://schemas.microsoft.com/office/drawing/2014/main" id="{A08D5189-E9C1-2C1B-891D-9790C149FB51}"/>
              </a:ext>
            </a:extLst>
          </p:cNvPr>
          <p:cNvSpPr txBox="1"/>
          <p:nvPr/>
        </p:nvSpPr>
        <p:spPr>
          <a:xfrm>
            <a:off x="1532745" y="2812490"/>
            <a:ext cx="15222510" cy="1938992"/>
          </a:xfrm>
          <a:prstGeom prst="rect">
            <a:avLst/>
          </a:prstGeom>
          <a:noFill/>
        </p:spPr>
        <p:txBody>
          <a:bodyPr wrap="square">
            <a:spAutoFit/>
          </a:bodyPr>
          <a:lstStyle/>
          <a:p>
            <a:pPr algn="ctr"/>
            <a:r>
              <a:rPr lang="en-US" sz="4800" dirty="0">
                <a:solidFill>
                  <a:schemeClr val="bg1"/>
                </a:solidFill>
                <a:latin typeface="Gagalin" panose="020B0604020202020204" charset="0"/>
                <a:cs typeface="Times New Roman" panose="02020603050405020304" pitchFamily="18" charset="0"/>
              </a:rPr>
              <a:t>Thank you for your time and consideration</a:t>
            </a:r>
          </a:p>
          <a:p>
            <a:pPr algn="ctr"/>
            <a:br>
              <a:rPr lang="en-US" sz="3600" dirty="0">
                <a:solidFill>
                  <a:schemeClr val="bg1"/>
                </a:solidFill>
                <a:latin typeface="Times New Roman" panose="02020603050405020304" pitchFamily="18" charset="0"/>
                <a:cs typeface="Times New Roman" panose="02020603050405020304" pitchFamily="18" charset="0"/>
              </a:rPr>
            </a:br>
            <a:r>
              <a:rPr lang="en-US" sz="3600" dirty="0">
                <a:solidFill>
                  <a:schemeClr val="bg1"/>
                </a:solidFill>
                <a:latin typeface="Times New Roman" panose="02020603050405020304" pitchFamily="18" charset="0"/>
                <a:cs typeface="Times New Roman" panose="02020603050405020304" pitchFamily="18" charset="0"/>
              </a:rPr>
              <a:t>We look forward to your feedback and the opportunity to take this idea forward</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id="{BE3F7D06-4EC6-B2FF-C12E-E49512F78066}"/>
              </a:ext>
            </a:extLst>
          </p:cNvPr>
          <p:cNvSpPr txBox="1"/>
          <p:nvPr/>
        </p:nvSpPr>
        <p:spPr>
          <a:xfrm>
            <a:off x="1875719" y="6247363"/>
            <a:ext cx="15222510" cy="1077218"/>
          </a:xfrm>
          <a:prstGeom prst="rect">
            <a:avLst/>
          </a:prstGeom>
          <a:noFill/>
        </p:spPr>
        <p:txBody>
          <a:bodyPr wrap="square">
            <a:spAutoFit/>
          </a:bodyPr>
          <a:lstStyle/>
          <a:p>
            <a:pPr algn="ctr"/>
            <a:r>
              <a:rPr lang="en-US" sz="3200" b="1" dirty="0">
                <a:solidFill>
                  <a:schemeClr val="bg2">
                    <a:lumMod val="50000"/>
                  </a:schemeClr>
                </a:solidFill>
                <a:latin typeface="Times New Roman" panose="02020603050405020304" pitchFamily="18" charset="0"/>
                <a:cs typeface="Times New Roman" panose="02020603050405020304" pitchFamily="18" charset="0"/>
              </a:rPr>
              <a:t>“By combining the safety of government bonds with the transparency of blockchain, we aim to make secure investments accessible to everyone.”</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750</Words>
  <Application>Microsoft Office PowerPoint</Application>
  <PresentationFormat>Custom</PresentationFormat>
  <Paragraphs>79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Times New Roman</vt:lpstr>
      <vt:lpstr>Poppins</vt:lpstr>
      <vt:lpstr>Poppins Light</vt:lpstr>
      <vt:lpstr>Calibri</vt:lpstr>
      <vt:lpstr>Arial</vt:lpstr>
      <vt:lpstr>Brittany</vt:lpstr>
      <vt:lpstr>Poppins Ultra-Bold</vt:lpstr>
      <vt:lpstr>Gagalin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East-India Blockchain Summit 2025 (Public View)</dc:title>
  <dc:creator>SANJAI PRASATH M</dc:creator>
  <cp:lastModifiedBy>SANJAI PRASATH M</cp:lastModifiedBy>
  <cp:revision>2</cp:revision>
  <dcterms:created xsi:type="dcterms:W3CDTF">2006-08-16T00:00:00Z</dcterms:created>
  <dcterms:modified xsi:type="dcterms:W3CDTF">2026-01-02T17:11:09Z</dcterms:modified>
  <dc:identifier>DAG7voTbefI</dc:identifier>
</cp:coreProperties>
</file>